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embeddedFontLst>
    <p:embeddedFont>
      <p:font typeface="Avenir" panose="020B0604020202020204" charset="0"/>
      <p:regular r:id="rId35"/>
    </p:embeddedFont>
    <p:embeddedFont>
      <p:font typeface="Avenir Bold" panose="020B0604020202020204" charset="0"/>
      <p:regular r:id="rId36"/>
    </p:embeddedFont>
    <p:embeddedFont>
      <p:font typeface="Avenir Medium" panose="020B0604020202020204" charset="0"/>
      <p:regular r:id="rId37"/>
    </p:embeddedFont>
    <p:embeddedFont>
      <p:font typeface="Avenir Ultra-Bold" panose="020B0604020202020204" charset="0"/>
      <p:regular r:id="rId38"/>
    </p:embeddedFont>
    <p:embeddedFont>
      <p:font typeface="Rustico 1" panose="020B0604020202020204" charset="0"/>
      <p:regular r:id="rId39"/>
    </p:embeddedFont>
    <p:embeddedFont>
      <p:font typeface="Rustico 2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yNRgJ0C4bh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png"/><Relationship Id="rId15" Type="http://schemas.openxmlformats.org/officeDocument/2006/relationships/image" Target="../media/image4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6.png"/><Relationship Id="rId7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6.pn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7.sv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2.png"/><Relationship Id="rId17" Type="http://schemas.openxmlformats.org/officeDocument/2006/relationships/image" Target="../media/image80.png"/><Relationship Id="rId2" Type="http://schemas.openxmlformats.org/officeDocument/2006/relationships/image" Target="../media/image67.png"/><Relationship Id="rId16" Type="http://schemas.openxmlformats.org/officeDocument/2006/relationships/image" Target="../media/image7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11" Type="http://schemas.openxmlformats.org/officeDocument/2006/relationships/image" Target="../media/image35.png"/><Relationship Id="rId5" Type="http://schemas.openxmlformats.org/officeDocument/2006/relationships/image" Target="../media/image70.png"/><Relationship Id="rId15" Type="http://schemas.openxmlformats.org/officeDocument/2006/relationships/image" Target="../media/image78.png"/><Relationship Id="rId10" Type="http://schemas.openxmlformats.org/officeDocument/2006/relationships/image" Target="../media/image75.sv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8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sv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svg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82025" y="751421"/>
            <a:ext cx="5593457" cy="1733779"/>
          </a:xfrm>
          <a:custGeom>
            <a:avLst/>
            <a:gdLst/>
            <a:ahLst/>
            <a:cxnLst/>
            <a:rect l="l" t="t" r="r" b="b"/>
            <a:pathLst>
              <a:path w="5593457" h="1733779">
                <a:moveTo>
                  <a:pt x="0" y="0"/>
                </a:moveTo>
                <a:lnTo>
                  <a:pt x="5593457" y="0"/>
                </a:lnTo>
                <a:lnTo>
                  <a:pt x="5593457" y="1733779"/>
                </a:lnTo>
                <a:lnTo>
                  <a:pt x="0" y="17337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9" name="Freeform 9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@GaisceAward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305173" y="6957629"/>
            <a:ext cx="7677656" cy="314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29"/>
              </a:lnSpc>
            </a:pPr>
            <a:r>
              <a:rPr lang="en-US" sz="11118">
                <a:solidFill>
                  <a:srgbClr val="FFFFFF"/>
                </a:solidFill>
                <a:latin typeface="Rustico 1"/>
                <a:ea typeface="Rustico 1"/>
                <a:cs typeface="Rustico 1"/>
                <a:sym typeface="Rustico 1"/>
              </a:rPr>
              <a:t>Striving for silver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51804" y="730388"/>
            <a:ext cx="15316168" cy="8865163"/>
            <a:chOff x="0" y="0"/>
            <a:chExt cx="4313565" cy="2496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3565" cy="2496738"/>
            </a:xfrm>
            <a:custGeom>
              <a:avLst/>
              <a:gdLst/>
              <a:ahLst/>
              <a:cxnLst/>
              <a:rect l="l" t="t" r="r" b="b"/>
              <a:pathLst>
                <a:path w="4313565" h="2496738">
                  <a:moveTo>
                    <a:pt x="20219" y="0"/>
                  </a:moveTo>
                  <a:lnTo>
                    <a:pt x="4293346" y="0"/>
                  </a:lnTo>
                  <a:cubicBezTo>
                    <a:pt x="4304513" y="0"/>
                    <a:pt x="4313565" y="9052"/>
                    <a:pt x="4313565" y="20219"/>
                  </a:cubicBezTo>
                  <a:lnTo>
                    <a:pt x="4313565" y="2476519"/>
                  </a:lnTo>
                  <a:cubicBezTo>
                    <a:pt x="4313565" y="2487686"/>
                    <a:pt x="4304513" y="2496738"/>
                    <a:pt x="4293346" y="2496738"/>
                  </a:cubicBezTo>
                  <a:lnTo>
                    <a:pt x="20219" y="2496738"/>
                  </a:lnTo>
                  <a:cubicBezTo>
                    <a:pt x="9052" y="2496738"/>
                    <a:pt x="0" y="2487686"/>
                    <a:pt x="0" y="2476519"/>
                  </a:cubicBezTo>
                  <a:lnTo>
                    <a:pt x="0" y="20219"/>
                  </a:lnTo>
                  <a:cubicBezTo>
                    <a:pt x="0" y="9052"/>
                    <a:pt x="9052" y="0"/>
                    <a:pt x="2021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13565" cy="257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1811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278873" cy="10287000"/>
            <a:chOff x="0" y="0"/>
            <a:chExt cx="842809" cy="1047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2809" cy="1047241"/>
            </a:xfrm>
            <a:custGeom>
              <a:avLst/>
              <a:gdLst/>
              <a:ahLst/>
              <a:cxnLst/>
              <a:rect l="l" t="t" r="r" b="b"/>
              <a:pathLst>
                <a:path w="842809" h="1047241">
                  <a:moveTo>
                    <a:pt x="0" y="0"/>
                  </a:moveTo>
                  <a:lnTo>
                    <a:pt x="842809" y="0"/>
                  </a:lnTo>
                  <a:lnTo>
                    <a:pt x="842809" y="1047241"/>
                  </a:lnTo>
                  <a:lnTo>
                    <a:pt x="0" y="1047241"/>
                  </a:lnTo>
                  <a:close/>
                </a:path>
              </a:pathLst>
            </a:custGeom>
            <a:blipFill>
              <a:blip r:embed="rId2"/>
              <a:stretch>
                <a:fillRect l="-43361" r="-4336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705013" y="8311926"/>
            <a:ext cx="3726282" cy="656848"/>
            <a:chOff x="0" y="0"/>
            <a:chExt cx="4968376" cy="87579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76900" y="19801"/>
              <a:ext cx="3536609" cy="7835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Non–Formal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97973" y="9219715"/>
            <a:ext cx="3726282" cy="656848"/>
            <a:chOff x="0" y="0"/>
            <a:chExt cx="926784" cy="1633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6784" cy="163368"/>
            </a:xfrm>
            <a:custGeom>
              <a:avLst/>
              <a:gdLst/>
              <a:ahLst/>
              <a:cxnLst/>
              <a:rect l="l" t="t" r="r" b="b"/>
              <a:pathLst>
                <a:path w="926784" h="163368">
                  <a:moveTo>
                    <a:pt x="0" y="0"/>
                  </a:moveTo>
                  <a:lnTo>
                    <a:pt x="926784" y="0"/>
                  </a:lnTo>
                  <a:lnTo>
                    <a:pt x="926784" y="163368"/>
                  </a:lnTo>
                  <a:lnTo>
                    <a:pt x="0" y="163368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926784" cy="239568"/>
            </a:xfrm>
            <a:prstGeom prst="rect">
              <a:avLst/>
            </a:prstGeom>
          </p:spPr>
          <p:txBody>
            <a:bodyPr lIns="53794" tIns="53794" rIns="53794" bIns="5379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840412" y="9170969"/>
            <a:ext cx="3583843" cy="62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6" b="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Non–Competitive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800097" y="9219715"/>
            <a:ext cx="3726282" cy="656848"/>
            <a:chOff x="0" y="0"/>
            <a:chExt cx="4968376" cy="87579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19572" y="19801"/>
              <a:ext cx="3714287" cy="7835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Self–Directed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10800000">
            <a:off x="9267922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697973" y="1828869"/>
            <a:ext cx="8561327" cy="234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16"/>
              </a:lnSpc>
            </a:pPr>
            <a:r>
              <a:rPr lang="en-US" sz="8600">
                <a:solidFill>
                  <a:srgbClr val="D4AF37"/>
                </a:solidFill>
                <a:latin typeface="Rustico 2"/>
                <a:ea typeface="Rustico 2"/>
                <a:cs typeface="Rustico 2"/>
                <a:sym typeface="Rustico 2"/>
              </a:rPr>
              <a:t>WHAT IS THE GAISCE AWARD?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97973" y="4399713"/>
            <a:ext cx="7828405" cy="345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 self-development programme for young people between the ages of 14 - 25 in Ireland.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850395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220668" y="9706234"/>
            <a:ext cx="6865931" cy="33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Wavelength participants at an award ceremony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725160"/>
            <a:ext cx="9371312" cy="353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9"/>
              </a:lnSpc>
            </a:pPr>
            <a:r>
              <a:rPr lang="en-US" sz="4899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It is a direct challenge from the President of Ireland, Catherine Connolly, for you to realise your potential!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978876" y="2529117"/>
            <a:ext cx="10435539" cy="9875339"/>
            <a:chOff x="0" y="0"/>
            <a:chExt cx="969896" cy="917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69896" cy="917830"/>
            </a:xfrm>
            <a:custGeom>
              <a:avLst/>
              <a:gdLst/>
              <a:ahLst/>
              <a:cxnLst/>
              <a:rect l="l" t="t" r="r" b="b"/>
              <a:pathLst>
                <a:path w="969896" h="917830">
                  <a:moveTo>
                    <a:pt x="17063" y="0"/>
                  </a:moveTo>
                  <a:lnTo>
                    <a:pt x="952833" y="0"/>
                  </a:lnTo>
                  <a:cubicBezTo>
                    <a:pt x="962257" y="0"/>
                    <a:pt x="969896" y="7639"/>
                    <a:pt x="969896" y="17063"/>
                  </a:cubicBezTo>
                  <a:lnTo>
                    <a:pt x="969896" y="900767"/>
                  </a:lnTo>
                  <a:cubicBezTo>
                    <a:pt x="969896" y="905293"/>
                    <a:pt x="968099" y="909633"/>
                    <a:pt x="964899" y="912833"/>
                  </a:cubicBezTo>
                  <a:cubicBezTo>
                    <a:pt x="961699" y="916033"/>
                    <a:pt x="957359" y="917830"/>
                    <a:pt x="952833" y="917830"/>
                  </a:cubicBezTo>
                  <a:lnTo>
                    <a:pt x="17063" y="917830"/>
                  </a:lnTo>
                  <a:cubicBezTo>
                    <a:pt x="12538" y="917830"/>
                    <a:pt x="8198" y="916033"/>
                    <a:pt x="4998" y="912833"/>
                  </a:cubicBezTo>
                  <a:cubicBezTo>
                    <a:pt x="1798" y="909633"/>
                    <a:pt x="0" y="905293"/>
                    <a:pt x="0" y="900767"/>
                  </a:cubicBezTo>
                  <a:lnTo>
                    <a:pt x="0" y="17063"/>
                  </a:lnTo>
                  <a:cubicBezTo>
                    <a:pt x="0" y="12538"/>
                    <a:pt x="1798" y="8198"/>
                    <a:pt x="4998" y="4998"/>
                  </a:cubicBezTo>
                  <a:cubicBezTo>
                    <a:pt x="8198" y="1798"/>
                    <a:pt x="12538" y="0"/>
                    <a:pt x="17063" y="0"/>
                  </a:cubicBezTo>
                  <a:close/>
                </a:path>
              </a:pathLst>
            </a:custGeom>
            <a:blipFill>
              <a:blip r:embed="rId2"/>
              <a:stretch>
                <a:fillRect t="-29304" b="-2930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Freeform 5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1372555"/>
            <a:ext cx="12167946" cy="349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07"/>
              </a:lnSpc>
              <a:spcBef>
                <a:spcPct val="0"/>
              </a:spcBef>
            </a:pPr>
            <a:r>
              <a:rPr lang="en-US" sz="6648">
                <a:solidFill>
                  <a:srgbClr val="FFFFFF"/>
                </a:solidFill>
                <a:latin typeface="Rustico 1"/>
                <a:ea typeface="Rustico 1"/>
                <a:cs typeface="Rustico 1"/>
                <a:sym typeface="Rustico 1"/>
              </a:rPr>
              <a:t>Gaisce – The President’s Award</a:t>
            </a:r>
          </a:p>
          <a:p>
            <a:pPr algn="l">
              <a:lnSpc>
                <a:spcPts val="9307"/>
              </a:lnSpc>
              <a:spcBef>
                <a:spcPct val="0"/>
              </a:spcBef>
            </a:pPr>
            <a:r>
              <a:rPr lang="en-US" sz="6648">
                <a:solidFill>
                  <a:srgbClr val="FFFFFF"/>
                </a:solidFill>
                <a:latin typeface="Rustico 1"/>
                <a:ea typeface="Rustico 1"/>
                <a:cs typeface="Rustico 1"/>
                <a:sym typeface="Rustico 1"/>
              </a:rPr>
              <a:t>is Ireland’s National Youth Award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115649" y="2499053"/>
            <a:ext cx="9223789" cy="6922457"/>
            <a:chOff x="0" y="0"/>
            <a:chExt cx="12298385" cy="9229943"/>
          </a:xfrm>
        </p:grpSpPr>
        <p:sp>
          <p:nvSpPr>
            <p:cNvPr id="5" name="TextBox 5"/>
            <p:cNvSpPr txBox="1"/>
            <p:nvPr/>
          </p:nvSpPr>
          <p:spPr>
            <a:xfrm>
              <a:off x="5658841" y="592242"/>
              <a:ext cx="4892547" cy="1280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97"/>
                </a:lnSpc>
              </a:pPr>
              <a:r>
                <a:rPr lang="en-US" sz="5283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Persistence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503132" y="3964870"/>
              <a:ext cx="3107389" cy="912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20"/>
                </a:lnSpc>
              </a:pPr>
              <a:r>
                <a:rPr lang="en-US" sz="3800" b="1">
                  <a:solidFill>
                    <a:srgbClr val="E7E6FB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Individual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084220"/>
              <a:ext cx="12139271" cy="2151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59"/>
                </a:lnSpc>
              </a:pPr>
              <a:r>
                <a:rPr lang="en-US" sz="8899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Non-Competitive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5400000">
              <a:off x="8071162" y="2449098"/>
              <a:ext cx="6676322" cy="1778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77"/>
                </a:lnSpc>
              </a:pPr>
              <a:r>
                <a:rPr lang="en-US" sz="7412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Achievable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69918" y="3465284"/>
              <a:ext cx="5979344" cy="1565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38"/>
                </a:lnSpc>
              </a:pPr>
              <a:r>
                <a:rPr lang="en-US" sz="6456" b="1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Voluntary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46086" y="8079938"/>
              <a:ext cx="5293186" cy="1150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95"/>
                </a:lnSpc>
              </a:pPr>
              <a:r>
                <a:rPr lang="en-US" sz="4782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Development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59878" y="2138141"/>
              <a:ext cx="4984168" cy="1584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170"/>
                </a:lnSpc>
              </a:pPr>
              <a:r>
                <a:rPr lang="en-US" sz="655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Balanced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2253" y="4608548"/>
              <a:ext cx="7928100" cy="206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84"/>
                </a:lnSpc>
              </a:pPr>
              <a:r>
                <a:rPr lang="en-US" sz="856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Progressive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-5400000">
              <a:off x="7429329" y="2542634"/>
              <a:ext cx="4240705" cy="3478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250"/>
                </a:lnSpc>
              </a:pPr>
              <a:r>
                <a:rPr lang="en-US" sz="14464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Fun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79135" y="471729"/>
              <a:ext cx="2923953" cy="2743200"/>
            </a:xfrm>
            <a:custGeom>
              <a:avLst/>
              <a:gdLst/>
              <a:ahLst/>
              <a:cxnLst/>
              <a:rect l="l" t="t" r="r" b="b"/>
              <a:pathLst>
                <a:path w="2923953" h="2743200">
                  <a:moveTo>
                    <a:pt x="0" y="0"/>
                  </a:moveTo>
                  <a:lnTo>
                    <a:pt x="2923953" y="0"/>
                  </a:lnTo>
                  <a:lnTo>
                    <a:pt x="2923953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485426" y="3875131"/>
            <a:ext cx="7158118" cy="5624882"/>
            <a:chOff x="0" y="0"/>
            <a:chExt cx="2015975" cy="1584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4710" y="4143478"/>
            <a:ext cx="6739550" cy="5088187"/>
            <a:chOff x="0" y="0"/>
            <a:chExt cx="1044133" cy="7882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2428" r="-242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59870" y="688800"/>
            <a:ext cx="7072128" cy="29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GUIDING PRINCIPLES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5601" y="9566032"/>
            <a:ext cx="7339199" cy="319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Students from Coláiste </a:t>
            </a:r>
            <a:r>
              <a:rPr lang="en-US" sz="1900" dirty="0" err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Chiaráin</a:t>
            </a:r>
            <a:r>
              <a:rPr lang="en-US" sz="19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on their Adventure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114186" y="2469376"/>
            <a:ext cx="4038552" cy="247219"/>
          </a:xfrm>
          <a:custGeom>
            <a:avLst/>
            <a:gdLst/>
            <a:ahLst/>
            <a:cxnLst/>
            <a:rect l="l" t="t" r="r" b="b"/>
            <a:pathLst>
              <a:path w="4038552" h="247219">
                <a:moveTo>
                  <a:pt x="0" y="0"/>
                </a:moveTo>
                <a:lnTo>
                  <a:pt x="4038553" y="0"/>
                </a:lnTo>
                <a:lnTo>
                  <a:pt x="4038553" y="247219"/>
                </a:lnTo>
                <a:lnTo>
                  <a:pt x="0" y="2472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025862" y="5107868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025862" y="5592850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025862" y="6077833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025862" y="6562815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025862" y="7047797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0025862" y="7532779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025862" y="8017761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0025862" y="8502743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1011875" y="4889681"/>
            <a:ext cx="6451556" cy="4394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Students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Services &amp; Youth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Colleges &amp; Third Level Education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Scouts &amp; Guides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Sports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Reach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Community Training Centres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Disability Groups, Special Schools &amp; more</a:t>
            </a:r>
          </a:p>
          <a:p>
            <a:pPr algn="l">
              <a:lnSpc>
                <a:spcPts val="3875"/>
              </a:lnSpc>
            </a:pPr>
            <a:endParaRPr lang="en-US" sz="2500" b="1">
              <a:solidFill>
                <a:srgbClr val="FFFFFF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444148" y="588930"/>
            <a:ext cx="2856484" cy="535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10"/>
              </a:lnSpc>
            </a:pPr>
            <a:r>
              <a:rPr lang="en-US" sz="28079" b="1">
                <a:solidFill>
                  <a:srgbClr val="71669E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&amp;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15347" y="2526189"/>
            <a:ext cx="2037236" cy="71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Based in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25862" y="2950883"/>
            <a:ext cx="3381026" cy="1420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27"/>
              </a:lnSpc>
            </a:pPr>
            <a:r>
              <a:rPr lang="en-US" sz="7448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Ireland</a:t>
            </a:r>
            <a:r>
              <a:rPr lang="en-US" sz="7448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99680" y="3395162"/>
            <a:ext cx="2583413" cy="67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5"/>
              </a:lnSpc>
            </a:pPr>
            <a:r>
              <a:rPr lang="en-US" sz="3532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years of 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41886" y="2336286"/>
            <a:ext cx="2899001" cy="131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6"/>
              </a:lnSpc>
            </a:pPr>
            <a:r>
              <a:rPr lang="en-US" sz="6897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14 - 25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49013" y="615729"/>
            <a:ext cx="8303834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9"/>
              </a:lnSpc>
            </a:pPr>
            <a:r>
              <a:rPr lang="en-US" sz="11157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WHO CAN DO GAISCE?</a:t>
            </a:r>
          </a:p>
        </p:txBody>
      </p:sp>
      <p:sp>
        <p:nvSpPr>
          <p:cNvPr id="19" name="TextBox 19"/>
          <p:cNvSpPr txBox="1"/>
          <p:nvPr/>
        </p:nvSpPr>
        <p:spPr>
          <a:xfrm rot="-1506667">
            <a:off x="9676687" y="2114143"/>
            <a:ext cx="2542084" cy="63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MUST BE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339729" y="3935222"/>
            <a:ext cx="7158118" cy="5624882"/>
            <a:chOff x="0" y="0"/>
            <a:chExt cx="2015975" cy="15841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49013" y="4203569"/>
            <a:ext cx="6739550" cy="5088187"/>
            <a:chOff x="0" y="0"/>
            <a:chExt cx="1044133" cy="7882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6726" r="-672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39729" y="9683928"/>
            <a:ext cx="10014071" cy="33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A participant from Enable Ireland Sandymount School receives his Silver Award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33308" y="2837532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3"/>
                </a:lnTo>
                <a:lnTo>
                  <a:pt x="0" y="53054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365055" y="2837532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3"/>
                </a:lnTo>
                <a:lnTo>
                  <a:pt x="0" y="53054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 amt="83000"/>
          </a:blip>
          <a:srcRect/>
          <a:stretch>
            <a:fillRect/>
          </a:stretch>
        </p:blipFill>
        <p:spPr>
          <a:xfrm rot="2028497">
            <a:off x="6861972" y="3259474"/>
            <a:ext cx="3904717" cy="3768052"/>
          </a:xfrm>
          <a:prstGeom prst="rect">
            <a:avLst/>
          </a:prstGeom>
          <a:ln cap="sq">
            <a:noFill/>
            <a:prstDash val="solid"/>
          </a:ln>
        </p:spPr>
      </p:pic>
      <p:sp>
        <p:nvSpPr>
          <p:cNvPr id="6" name="Freeform 6"/>
          <p:cNvSpPr/>
          <p:nvPr/>
        </p:nvSpPr>
        <p:spPr>
          <a:xfrm>
            <a:off x="1275089" y="2491732"/>
            <a:ext cx="2049071" cy="2049071"/>
          </a:xfrm>
          <a:custGeom>
            <a:avLst/>
            <a:gdLst/>
            <a:ahLst/>
            <a:cxnLst/>
            <a:rect l="l" t="t" r="r" b="b"/>
            <a:pathLst>
              <a:path w="2049071" h="2049071">
                <a:moveTo>
                  <a:pt x="0" y="0"/>
                </a:moveTo>
                <a:lnTo>
                  <a:pt x="2049071" y="0"/>
                </a:lnTo>
                <a:lnTo>
                  <a:pt x="2049071" y="2049071"/>
                </a:lnTo>
                <a:lnTo>
                  <a:pt x="0" y="20490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028700" y="563566"/>
            <a:ext cx="8115300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Award levels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77801" y="8451609"/>
            <a:ext cx="2941311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BRONZE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19990" y="8451609"/>
            <a:ext cx="2520428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SILVER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99051" y="2326535"/>
            <a:ext cx="4180527" cy="6465767"/>
          </a:xfrm>
          <a:custGeom>
            <a:avLst/>
            <a:gdLst/>
            <a:ahLst/>
            <a:cxnLst/>
            <a:rect l="l" t="t" r="r" b="b"/>
            <a:pathLst>
              <a:path w="4180527" h="6465767">
                <a:moveTo>
                  <a:pt x="0" y="0"/>
                </a:moveTo>
                <a:lnTo>
                  <a:pt x="4180527" y="0"/>
                </a:lnTo>
                <a:lnTo>
                  <a:pt x="4180527" y="6465767"/>
                </a:lnTo>
                <a:lnTo>
                  <a:pt x="0" y="6465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500074" y="3114877"/>
            <a:ext cx="8115300" cy="514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striving for your Silver Award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04246" y="321610"/>
            <a:ext cx="11796015" cy="291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Silver Award </a:t>
            </a:r>
          </a:p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CHALLENGE AREAS</a:t>
            </a:r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446142" y="3318807"/>
            <a:ext cx="4135048" cy="4091440"/>
            <a:chOff x="0" y="0"/>
            <a:chExt cx="1164573" cy="11522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6226" y="3547087"/>
            <a:ext cx="3634879" cy="363487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3"/>
              <a:stretch>
                <a:fillRect l="-25136" r="-2513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1060" y="7658305"/>
            <a:ext cx="35557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81367" y="7658305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6774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57661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4867668" y="3318807"/>
            <a:ext cx="4135048" cy="4091440"/>
            <a:chOff x="0" y="0"/>
            <a:chExt cx="1164573" cy="11522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17752" y="3547087"/>
            <a:ext cx="3634879" cy="363487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9293122" y="3318807"/>
            <a:ext cx="4135048" cy="4091440"/>
            <a:chOff x="0" y="0"/>
            <a:chExt cx="1164573" cy="11522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43206" y="3547087"/>
            <a:ext cx="3634879" cy="3634879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3700581" y="3318807"/>
            <a:ext cx="4135048" cy="4091440"/>
            <a:chOff x="0" y="0"/>
            <a:chExt cx="1164573" cy="11522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968660" y="3547087"/>
            <a:ext cx="3634879" cy="363487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6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9175" y="2411252"/>
            <a:ext cx="756747" cy="7586870"/>
          </a:xfrm>
          <a:custGeom>
            <a:avLst/>
            <a:gdLst/>
            <a:ahLst/>
            <a:cxnLst/>
            <a:rect l="l" t="t" r="r" b="b"/>
            <a:pathLst>
              <a:path w="756747" h="7586870">
                <a:moveTo>
                  <a:pt x="0" y="0"/>
                </a:moveTo>
                <a:lnTo>
                  <a:pt x="756747" y="0"/>
                </a:lnTo>
                <a:lnTo>
                  <a:pt x="756747" y="7586869"/>
                </a:lnTo>
                <a:lnTo>
                  <a:pt x="0" y="7586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326422" y="4523787"/>
            <a:ext cx="3483297" cy="348329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244058" y="4695199"/>
            <a:ext cx="1937248" cy="2774446"/>
            <a:chOff x="0" y="0"/>
            <a:chExt cx="2582997" cy="3699262"/>
          </a:xfrm>
        </p:grpSpPr>
        <p:sp>
          <p:nvSpPr>
            <p:cNvPr id="7" name="Freeform 7"/>
            <p:cNvSpPr/>
            <p:nvPr/>
          </p:nvSpPr>
          <p:spPr>
            <a:xfrm>
              <a:off x="28134" y="2125294"/>
              <a:ext cx="2554863" cy="1573968"/>
            </a:xfrm>
            <a:custGeom>
              <a:avLst/>
              <a:gdLst/>
              <a:ahLst/>
              <a:cxnLst/>
              <a:rect l="l" t="t" r="r" b="b"/>
              <a:pathLst>
                <a:path w="2554863" h="1573968">
                  <a:moveTo>
                    <a:pt x="0" y="0"/>
                  </a:moveTo>
                  <a:lnTo>
                    <a:pt x="2554863" y="0"/>
                  </a:lnTo>
                  <a:lnTo>
                    <a:pt x="2554863" y="1573968"/>
                  </a:lnTo>
                  <a:lnTo>
                    <a:pt x="0" y="1573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627" r="-4627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2323881" y="3363946"/>
              <a:ext cx="259116" cy="25911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28134" y="0"/>
              <a:ext cx="2425305" cy="1742053"/>
            </a:xfrm>
            <a:custGeom>
              <a:avLst/>
              <a:gdLst/>
              <a:ahLst/>
              <a:cxnLst/>
              <a:rect l="l" t="t" r="r" b="b"/>
              <a:pathLst>
                <a:path w="2425305" h="1742053">
                  <a:moveTo>
                    <a:pt x="0" y="0"/>
                  </a:moveTo>
                  <a:lnTo>
                    <a:pt x="2425305" y="0"/>
                  </a:lnTo>
                  <a:lnTo>
                    <a:pt x="2425305" y="1742053"/>
                  </a:lnTo>
                  <a:lnTo>
                    <a:pt x="0" y="1742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020" r="-16362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2323881" y="181018"/>
              <a:ext cx="259116" cy="259116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1315271"/>
              <a:ext cx="2554863" cy="1440627"/>
            </a:xfrm>
            <a:custGeom>
              <a:avLst/>
              <a:gdLst/>
              <a:ahLst/>
              <a:cxnLst/>
              <a:rect l="l" t="t" r="r" b="b"/>
              <a:pathLst>
                <a:path w="2554863" h="1440627">
                  <a:moveTo>
                    <a:pt x="0" y="0"/>
                  </a:moveTo>
                  <a:lnTo>
                    <a:pt x="2554863" y="0"/>
                  </a:lnTo>
                  <a:lnTo>
                    <a:pt x="2554863" y="1440627"/>
                  </a:lnTo>
                  <a:lnTo>
                    <a:pt x="0" y="144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323881" y="1838044"/>
              <a:ext cx="259116" cy="259116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6540424" y="6879407"/>
            <a:ext cx="839380" cy="1229561"/>
          </a:xfrm>
          <a:custGeom>
            <a:avLst/>
            <a:gdLst/>
            <a:ahLst/>
            <a:cxnLst/>
            <a:rect l="l" t="t" r="r" b="b"/>
            <a:pathLst>
              <a:path w="839380" h="1229561">
                <a:moveTo>
                  <a:pt x="0" y="0"/>
                </a:moveTo>
                <a:lnTo>
                  <a:pt x="839381" y="0"/>
                </a:lnTo>
                <a:lnTo>
                  <a:pt x="839381" y="1229562"/>
                </a:lnTo>
                <a:lnTo>
                  <a:pt x="0" y="12295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6374157" y="4375596"/>
            <a:ext cx="1171914" cy="942254"/>
          </a:xfrm>
          <a:custGeom>
            <a:avLst/>
            <a:gdLst/>
            <a:ahLst/>
            <a:cxnLst/>
            <a:rect l="l" t="t" r="r" b="b"/>
            <a:pathLst>
              <a:path w="1171914" h="942254">
                <a:moveTo>
                  <a:pt x="0" y="0"/>
                </a:moveTo>
                <a:lnTo>
                  <a:pt x="1171915" y="0"/>
                </a:lnTo>
                <a:lnTo>
                  <a:pt x="1171915" y="942254"/>
                </a:lnTo>
                <a:lnTo>
                  <a:pt x="0" y="942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742" t="-5825" b="-58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6374157" y="5599375"/>
            <a:ext cx="1114911" cy="1079582"/>
          </a:xfrm>
          <a:custGeom>
            <a:avLst/>
            <a:gdLst/>
            <a:ahLst/>
            <a:cxnLst/>
            <a:rect l="l" t="t" r="r" b="b"/>
            <a:pathLst>
              <a:path w="1114911" h="1079582">
                <a:moveTo>
                  <a:pt x="0" y="0"/>
                </a:moveTo>
                <a:lnTo>
                  <a:pt x="1114912" y="0"/>
                </a:lnTo>
                <a:lnTo>
                  <a:pt x="1114912" y="1079581"/>
                </a:lnTo>
                <a:lnTo>
                  <a:pt x="0" y="10795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2" name="Group 22"/>
          <p:cNvGrpSpPr/>
          <p:nvPr/>
        </p:nvGrpSpPr>
        <p:grpSpPr>
          <a:xfrm rot="5400000">
            <a:off x="7013363" y="6047279"/>
            <a:ext cx="1681454" cy="6088743"/>
            <a:chOff x="0" y="0"/>
            <a:chExt cx="573643" cy="20772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73643" cy="2077229"/>
            </a:xfrm>
            <a:custGeom>
              <a:avLst/>
              <a:gdLst/>
              <a:ahLst/>
              <a:cxnLst/>
              <a:rect l="l" t="t" r="r" b="b"/>
              <a:pathLst>
                <a:path w="573643" h="2077229">
                  <a:moveTo>
                    <a:pt x="191318" y="19070"/>
                  </a:moveTo>
                  <a:cubicBezTo>
                    <a:pt x="220632" y="7556"/>
                    <a:pt x="254161" y="0"/>
                    <a:pt x="286976" y="0"/>
                  </a:cubicBezTo>
                  <a:cubicBezTo>
                    <a:pt x="319792" y="0"/>
                    <a:pt x="351368" y="6476"/>
                    <a:pt x="380468" y="17990"/>
                  </a:cubicBezTo>
                  <a:cubicBezTo>
                    <a:pt x="381088" y="18350"/>
                    <a:pt x="381706" y="18350"/>
                    <a:pt x="382325" y="18710"/>
                  </a:cubicBezTo>
                  <a:cubicBezTo>
                    <a:pt x="491605" y="64765"/>
                    <a:pt x="572095" y="186379"/>
                    <a:pt x="573643" y="356589"/>
                  </a:cubicBezTo>
                  <a:lnTo>
                    <a:pt x="573643" y="1979963"/>
                  </a:lnTo>
                  <a:cubicBezTo>
                    <a:pt x="573643" y="2033682"/>
                    <a:pt x="530096" y="2077229"/>
                    <a:pt x="476377" y="2077229"/>
                  </a:cubicBezTo>
                  <a:lnTo>
                    <a:pt x="97266" y="2077229"/>
                  </a:lnTo>
                  <a:cubicBezTo>
                    <a:pt x="43547" y="2077229"/>
                    <a:pt x="0" y="2033682"/>
                    <a:pt x="0" y="1979963"/>
                  </a:cubicBezTo>
                  <a:lnTo>
                    <a:pt x="0" y="357865"/>
                  </a:lnTo>
                  <a:cubicBezTo>
                    <a:pt x="1548" y="185660"/>
                    <a:pt x="80799" y="64045"/>
                    <a:pt x="191318" y="19070"/>
                  </a:cubicBezTo>
                  <a:lnTo>
                    <a:pt x="191318" y="19070"/>
                  </a:lnTo>
                  <a:close/>
                </a:path>
              </a:pathLst>
            </a:custGeom>
            <a:ln w="47625" cap="rnd">
              <a:solidFill>
                <a:srgbClr val="AA8C2C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50800"/>
              <a:ext cx="573643" cy="2026429"/>
            </a:xfrm>
            <a:prstGeom prst="rect">
              <a:avLst/>
            </a:prstGeom>
          </p:spPr>
          <p:txBody>
            <a:bodyPr lIns="39218" tIns="39218" rIns="39218" bIns="3921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1594926" y="2411252"/>
            <a:ext cx="4456582" cy="4296522"/>
          </a:xfrm>
          <a:custGeom>
            <a:avLst/>
            <a:gdLst/>
            <a:ahLst/>
            <a:cxnLst/>
            <a:rect l="l" t="t" r="r" b="b"/>
            <a:pathLst>
              <a:path w="4456582" h="4296522">
                <a:moveTo>
                  <a:pt x="0" y="0"/>
                </a:moveTo>
                <a:lnTo>
                  <a:pt x="4456582" y="0"/>
                </a:lnTo>
                <a:lnTo>
                  <a:pt x="4456582" y="4296521"/>
                </a:lnTo>
                <a:lnTo>
                  <a:pt x="0" y="42965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2999"/>
            </a:blip>
            <a:stretch>
              <a:fillRect t="-219" b="-21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7585263" y="4859486"/>
            <a:ext cx="456388" cy="4575581"/>
          </a:xfrm>
          <a:custGeom>
            <a:avLst/>
            <a:gdLst/>
            <a:ahLst/>
            <a:cxnLst/>
            <a:rect l="l" t="t" r="r" b="b"/>
            <a:pathLst>
              <a:path w="456388" h="4575581">
                <a:moveTo>
                  <a:pt x="0" y="0"/>
                </a:moveTo>
                <a:lnTo>
                  <a:pt x="456388" y="0"/>
                </a:lnTo>
                <a:lnTo>
                  <a:pt x="456388" y="4575581"/>
                </a:lnTo>
                <a:lnTo>
                  <a:pt x="0" y="4575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7" name="Group 27"/>
          <p:cNvGrpSpPr/>
          <p:nvPr/>
        </p:nvGrpSpPr>
        <p:grpSpPr>
          <a:xfrm>
            <a:off x="14002105" y="6018388"/>
            <a:ext cx="2850680" cy="373333"/>
            <a:chOff x="0" y="0"/>
            <a:chExt cx="884693" cy="1158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4693" cy="115862"/>
            </a:xfrm>
            <a:custGeom>
              <a:avLst/>
              <a:gdLst/>
              <a:ahLst/>
              <a:cxnLst/>
              <a:rect l="l" t="t" r="r" b="b"/>
              <a:pathLst>
                <a:path w="884693" h="115862">
                  <a:moveTo>
                    <a:pt x="0" y="0"/>
                  </a:moveTo>
                  <a:lnTo>
                    <a:pt x="884693" y="0"/>
                  </a:lnTo>
                  <a:lnTo>
                    <a:pt x="884693" y="115862"/>
                  </a:lnTo>
                  <a:lnTo>
                    <a:pt x="0" y="115862"/>
                  </a:lnTo>
                  <a:close/>
                </a:path>
              </a:pathLst>
            </a:custGeom>
            <a:solidFill>
              <a:srgbClr val="D3AF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76200"/>
              <a:ext cx="884693" cy="192062"/>
            </a:xfrm>
            <a:prstGeom prst="rect">
              <a:avLst/>
            </a:prstGeom>
          </p:spPr>
          <p:txBody>
            <a:bodyPr lIns="42036" tIns="42036" rIns="42036" bIns="4203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5400000">
            <a:off x="5677266" y="970557"/>
            <a:ext cx="2809088" cy="3457339"/>
            <a:chOff x="0" y="0"/>
            <a:chExt cx="6604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71669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5400000">
            <a:off x="1939010" y="944458"/>
            <a:ext cx="2809088" cy="3457339"/>
            <a:chOff x="0" y="0"/>
            <a:chExt cx="6604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38100" cap="sq">
              <a:solidFill>
                <a:srgbClr val="A199B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4129277" y="1581717"/>
            <a:ext cx="2235019" cy="2235019"/>
          </a:xfrm>
          <a:custGeom>
            <a:avLst/>
            <a:gdLst/>
            <a:ahLst/>
            <a:cxnLst/>
            <a:rect l="l" t="t" r="r" b="b"/>
            <a:pathLst>
              <a:path w="2235019" h="2235019">
                <a:moveTo>
                  <a:pt x="0" y="0"/>
                </a:moveTo>
                <a:lnTo>
                  <a:pt x="2235020" y="0"/>
                </a:lnTo>
                <a:lnTo>
                  <a:pt x="2235020" y="2235020"/>
                </a:lnTo>
                <a:lnTo>
                  <a:pt x="0" y="22350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3404430" y="6216535"/>
            <a:ext cx="4369561" cy="3439209"/>
          </a:xfrm>
          <a:custGeom>
            <a:avLst/>
            <a:gdLst/>
            <a:ahLst/>
            <a:cxnLst/>
            <a:rect l="l" t="t" r="r" b="b"/>
            <a:pathLst>
              <a:path w="4369561" h="3439209">
                <a:moveTo>
                  <a:pt x="0" y="0"/>
                </a:moveTo>
                <a:lnTo>
                  <a:pt x="4369562" y="0"/>
                </a:lnTo>
                <a:lnTo>
                  <a:pt x="4369562" y="3439209"/>
                </a:lnTo>
                <a:lnTo>
                  <a:pt x="0" y="34392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4002105" y="438461"/>
            <a:ext cx="3771886" cy="1202730"/>
          </a:xfrm>
          <a:custGeom>
            <a:avLst/>
            <a:gdLst/>
            <a:ahLst/>
            <a:cxnLst/>
            <a:rect l="l" t="t" r="r" b="b"/>
            <a:pathLst>
              <a:path w="3771886" h="1202730">
                <a:moveTo>
                  <a:pt x="0" y="0"/>
                </a:moveTo>
                <a:lnTo>
                  <a:pt x="3771887" y="0"/>
                </a:lnTo>
                <a:lnTo>
                  <a:pt x="3771887" y="1202731"/>
                </a:lnTo>
                <a:lnTo>
                  <a:pt x="0" y="120273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42012" r="-2705" b="-3922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5476704" y="8014896"/>
            <a:ext cx="1115695" cy="198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588"/>
              </a:lnSpc>
            </a:pPr>
            <a:r>
              <a:rPr lang="en-US" sz="10420" b="1" spc="-1219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033809" y="4732030"/>
            <a:ext cx="1962599" cy="25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455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91747" y="6667840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D0CCDF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632439" y="5887439"/>
            <a:ext cx="3609093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3800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38923" y="4360946"/>
            <a:ext cx="2854520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COMMUNITY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INVOLVEMENT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632439" y="6932207"/>
            <a:ext cx="2563134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PHYSICAL 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RECREATION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002105" y="4235674"/>
            <a:ext cx="3590582" cy="1584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5180">
                <a:solidFill>
                  <a:srgbClr val="0F004A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058601" y="5975161"/>
            <a:ext cx="2936111" cy="39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051" b="1" spc="-5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with your Gaisce Group</a:t>
            </a:r>
          </a:p>
        </p:txBody>
      </p:sp>
      <p:sp>
        <p:nvSpPr>
          <p:cNvPr id="47" name="TextBox 47"/>
          <p:cNvSpPr txBox="1"/>
          <p:nvPr/>
        </p:nvSpPr>
        <p:spPr>
          <a:xfrm rot="-5400000">
            <a:off x="5533466" y="2181498"/>
            <a:ext cx="1829277" cy="96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8"/>
              </a:lnSpc>
            </a:pPr>
            <a:r>
              <a:rPr lang="en-US" sz="5662" spc="-101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Total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794012" y="1415456"/>
            <a:ext cx="1465706" cy="183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77"/>
              </a:lnSpc>
            </a:pPr>
            <a:r>
              <a:rPr lang="en-US" sz="9626" b="1">
                <a:solidFill>
                  <a:srgbClr val="0F004A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886122" y="2903294"/>
            <a:ext cx="1281487" cy="68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4"/>
              </a:lnSpc>
            </a:pPr>
            <a:r>
              <a:rPr lang="en-US" sz="3589" b="1" spc="-89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223021" y="1682156"/>
            <a:ext cx="2604603" cy="50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6"/>
              </a:lnSpc>
            </a:pPr>
            <a:r>
              <a:rPr lang="en-US" sz="2683" b="1" spc="-48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To achieve your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23021" y="2364386"/>
            <a:ext cx="2409627" cy="1364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54"/>
              </a:lnSpc>
            </a:pPr>
            <a:r>
              <a:rPr lang="en-US" sz="4912" spc="466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Silver Award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867003" y="8768426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3 days + 2 nights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331055" y="8663660"/>
            <a:ext cx="4262388" cy="10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3"/>
              </a:lnSpc>
            </a:pPr>
            <a:r>
              <a:rPr lang="en-US" sz="3199" b="1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hour of each activity a week</a:t>
            </a:r>
          </a:p>
        </p:txBody>
      </p:sp>
      <p:sp>
        <p:nvSpPr>
          <p:cNvPr id="54" name="Freeform 54"/>
          <p:cNvSpPr/>
          <p:nvPr/>
        </p:nvSpPr>
        <p:spPr>
          <a:xfrm>
            <a:off x="10685638" y="1987744"/>
            <a:ext cx="1818576" cy="1795430"/>
          </a:xfrm>
          <a:custGeom>
            <a:avLst/>
            <a:gdLst/>
            <a:ahLst/>
            <a:cxnLst/>
            <a:rect l="l" t="t" r="r" b="b"/>
            <a:pathLst>
              <a:path w="1818576" h="1795430">
                <a:moveTo>
                  <a:pt x="0" y="0"/>
                </a:moveTo>
                <a:lnTo>
                  <a:pt x="1818576" y="0"/>
                </a:lnTo>
                <a:lnTo>
                  <a:pt x="1818576" y="1795431"/>
                </a:lnTo>
                <a:lnTo>
                  <a:pt x="0" y="17954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TextBox 55"/>
          <p:cNvSpPr txBox="1"/>
          <p:nvPr/>
        </p:nvSpPr>
        <p:spPr>
          <a:xfrm>
            <a:off x="672765" y="324161"/>
            <a:ext cx="5705114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If you have a Bronze award...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7135650" y="-514642"/>
            <a:ext cx="2907789" cy="12299803"/>
            <a:chOff x="0" y="0"/>
            <a:chExt cx="573643" cy="24264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3643" cy="2426481"/>
            </a:xfrm>
            <a:custGeom>
              <a:avLst/>
              <a:gdLst/>
              <a:ahLst/>
              <a:cxnLst/>
              <a:rect l="l" t="t" r="r" b="b"/>
              <a:pathLst>
                <a:path w="573643" h="2426481">
                  <a:moveTo>
                    <a:pt x="191318" y="19070"/>
                  </a:moveTo>
                  <a:cubicBezTo>
                    <a:pt x="220632" y="7556"/>
                    <a:pt x="254161" y="0"/>
                    <a:pt x="286976" y="0"/>
                  </a:cubicBezTo>
                  <a:cubicBezTo>
                    <a:pt x="319792" y="0"/>
                    <a:pt x="351368" y="6476"/>
                    <a:pt x="380468" y="17990"/>
                  </a:cubicBezTo>
                  <a:cubicBezTo>
                    <a:pt x="381088" y="18350"/>
                    <a:pt x="381706" y="18350"/>
                    <a:pt x="382325" y="18710"/>
                  </a:cubicBezTo>
                  <a:cubicBezTo>
                    <a:pt x="491605" y="64765"/>
                    <a:pt x="572095" y="186379"/>
                    <a:pt x="573643" y="364346"/>
                  </a:cubicBezTo>
                  <a:lnTo>
                    <a:pt x="573643" y="2370237"/>
                  </a:lnTo>
                  <a:cubicBezTo>
                    <a:pt x="573643" y="2385154"/>
                    <a:pt x="567717" y="2399460"/>
                    <a:pt x="557169" y="2410008"/>
                  </a:cubicBezTo>
                  <a:cubicBezTo>
                    <a:pt x="546621" y="2420556"/>
                    <a:pt x="532315" y="2426481"/>
                    <a:pt x="517398" y="2426481"/>
                  </a:cubicBezTo>
                  <a:lnTo>
                    <a:pt x="56245" y="2426481"/>
                  </a:lnTo>
                  <a:cubicBezTo>
                    <a:pt x="25182" y="2426481"/>
                    <a:pt x="0" y="2401300"/>
                    <a:pt x="0" y="2370237"/>
                  </a:cubicBezTo>
                  <a:lnTo>
                    <a:pt x="0" y="365877"/>
                  </a:lnTo>
                  <a:cubicBezTo>
                    <a:pt x="1548" y="185660"/>
                    <a:pt x="80799" y="64045"/>
                    <a:pt x="191318" y="19070"/>
                  </a:cubicBezTo>
                  <a:lnTo>
                    <a:pt x="191318" y="19070"/>
                  </a:lnTo>
                  <a:close/>
                </a:path>
              </a:pathLst>
            </a:custGeom>
            <a:ln w="47625" cap="rnd">
              <a:solidFill>
                <a:srgbClr val="71669E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0800"/>
              <a:ext cx="573643" cy="2375681"/>
            </a:xfrm>
            <a:prstGeom prst="rect">
              <a:avLst/>
            </a:prstGeom>
          </p:spPr>
          <p:txBody>
            <a:bodyPr lIns="39218" tIns="39218" rIns="39218" bIns="3921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05404" y="3893004"/>
            <a:ext cx="2407269" cy="302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58"/>
              </a:lnSpc>
            </a:pPr>
            <a:r>
              <a:rPr lang="en-US" sz="15898" b="1" spc="-1097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6" name="Freeform 6"/>
          <p:cNvSpPr/>
          <p:nvPr/>
        </p:nvSpPr>
        <p:spPr>
          <a:xfrm>
            <a:off x="2968756" y="4959937"/>
            <a:ext cx="1444155" cy="1425775"/>
          </a:xfrm>
          <a:custGeom>
            <a:avLst/>
            <a:gdLst/>
            <a:ahLst/>
            <a:cxnLst/>
            <a:rect l="l" t="t" r="r" b="b"/>
            <a:pathLst>
              <a:path w="1444155" h="1425775">
                <a:moveTo>
                  <a:pt x="0" y="0"/>
                </a:moveTo>
                <a:lnTo>
                  <a:pt x="1444155" y="0"/>
                </a:lnTo>
                <a:lnTo>
                  <a:pt x="1444155" y="1425775"/>
                </a:lnTo>
                <a:lnTo>
                  <a:pt x="0" y="14257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2439643" y="2566855"/>
            <a:ext cx="10254825" cy="89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</a:pPr>
            <a:r>
              <a:rPr lang="en-US" sz="4699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If you </a:t>
            </a:r>
            <a:r>
              <a:rPr lang="en-US" sz="4699" b="1" u="sng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don’t</a:t>
            </a:r>
            <a:r>
              <a:rPr lang="en-US" sz="4699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4699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have a Bronze award...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05165" y="4958867"/>
            <a:ext cx="6508349" cy="142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4"/>
              </a:lnSpc>
            </a:pPr>
            <a:r>
              <a:rPr lang="en-US" sz="4499" b="1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additional weeks of one challenge area</a:t>
            </a:r>
          </a:p>
        </p:txBody>
      </p:sp>
      <p:sp>
        <p:nvSpPr>
          <p:cNvPr id="9" name="Freeform 9"/>
          <p:cNvSpPr/>
          <p:nvPr/>
        </p:nvSpPr>
        <p:spPr>
          <a:xfrm>
            <a:off x="14002105" y="438461"/>
            <a:ext cx="3771886" cy="1202730"/>
          </a:xfrm>
          <a:custGeom>
            <a:avLst/>
            <a:gdLst/>
            <a:ahLst/>
            <a:cxnLst/>
            <a:rect l="l" t="t" r="r" b="b"/>
            <a:pathLst>
              <a:path w="3771886" h="1202730">
                <a:moveTo>
                  <a:pt x="0" y="0"/>
                </a:moveTo>
                <a:lnTo>
                  <a:pt x="3771887" y="0"/>
                </a:lnTo>
                <a:lnTo>
                  <a:pt x="3771887" y="1202731"/>
                </a:lnTo>
                <a:lnTo>
                  <a:pt x="0" y="1202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2012" r="-2705" b="-39229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9308638" y="2016448"/>
            <a:ext cx="7809814" cy="7543477"/>
            <a:chOff x="0" y="0"/>
            <a:chExt cx="2199515" cy="2124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9515" cy="2124505"/>
            </a:xfrm>
            <a:custGeom>
              <a:avLst/>
              <a:gdLst/>
              <a:ahLst/>
              <a:cxnLst/>
              <a:rect l="l" t="t" r="r" b="b"/>
              <a:pathLst>
                <a:path w="2199515" h="2124505">
                  <a:moveTo>
                    <a:pt x="39652" y="0"/>
                  </a:moveTo>
                  <a:lnTo>
                    <a:pt x="2159863" y="0"/>
                  </a:lnTo>
                  <a:cubicBezTo>
                    <a:pt x="2181762" y="0"/>
                    <a:pt x="2199515" y="17753"/>
                    <a:pt x="2199515" y="39652"/>
                  </a:cubicBezTo>
                  <a:lnTo>
                    <a:pt x="2199515" y="2084853"/>
                  </a:lnTo>
                  <a:cubicBezTo>
                    <a:pt x="2199515" y="2106752"/>
                    <a:pt x="2181762" y="2124505"/>
                    <a:pt x="2159863" y="2124505"/>
                  </a:cubicBezTo>
                  <a:lnTo>
                    <a:pt x="39652" y="2124505"/>
                  </a:lnTo>
                  <a:cubicBezTo>
                    <a:pt x="29136" y="2124505"/>
                    <a:pt x="19050" y="2120327"/>
                    <a:pt x="11614" y="2112891"/>
                  </a:cubicBezTo>
                  <a:cubicBezTo>
                    <a:pt x="4178" y="2105455"/>
                    <a:pt x="0" y="2095369"/>
                    <a:pt x="0" y="2084853"/>
                  </a:cubicBezTo>
                  <a:lnTo>
                    <a:pt x="0" y="39652"/>
                  </a:lnTo>
                  <a:cubicBezTo>
                    <a:pt x="0" y="17753"/>
                    <a:pt x="17753" y="0"/>
                    <a:pt x="3965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199515" cy="2200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20618" y="2238256"/>
            <a:ext cx="7232803" cy="7099860"/>
            <a:chOff x="0" y="0"/>
            <a:chExt cx="1131922" cy="11111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31922" cy="1111116"/>
            </a:xfrm>
            <a:custGeom>
              <a:avLst/>
              <a:gdLst/>
              <a:ahLst/>
              <a:cxnLst/>
              <a:rect l="l" t="t" r="r" b="b"/>
              <a:pathLst>
                <a:path w="1131922" h="1111116">
                  <a:moveTo>
                    <a:pt x="35323" y="0"/>
                  </a:moveTo>
                  <a:lnTo>
                    <a:pt x="1096599" y="0"/>
                  </a:lnTo>
                  <a:cubicBezTo>
                    <a:pt x="1105967" y="0"/>
                    <a:pt x="1114952" y="3722"/>
                    <a:pt x="1121576" y="10346"/>
                  </a:cubicBezTo>
                  <a:cubicBezTo>
                    <a:pt x="1128200" y="16970"/>
                    <a:pt x="1131922" y="25955"/>
                    <a:pt x="1131922" y="35323"/>
                  </a:cubicBezTo>
                  <a:lnTo>
                    <a:pt x="1131922" y="1075793"/>
                  </a:lnTo>
                  <a:cubicBezTo>
                    <a:pt x="1131922" y="1095302"/>
                    <a:pt x="1116107" y="1111116"/>
                    <a:pt x="1096599" y="1111116"/>
                  </a:cubicBezTo>
                  <a:lnTo>
                    <a:pt x="35323" y="1111116"/>
                  </a:lnTo>
                  <a:cubicBezTo>
                    <a:pt x="15815" y="1111116"/>
                    <a:pt x="0" y="1095302"/>
                    <a:pt x="0" y="1075793"/>
                  </a:cubicBezTo>
                  <a:lnTo>
                    <a:pt x="0" y="35323"/>
                  </a:lnTo>
                  <a:cubicBezTo>
                    <a:pt x="0" y="15815"/>
                    <a:pt x="15815" y="0"/>
                    <a:pt x="35323" y="0"/>
                  </a:cubicBezTo>
                  <a:close/>
                </a:path>
              </a:pathLst>
            </a:custGeom>
            <a:blipFill>
              <a:blip r:embed="rId3"/>
              <a:stretch>
                <a:fillRect l="-23755" r="-2375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0122" y="2659858"/>
            <a:ext cx="7499821" cy="243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2"/>
              </a:lnSpc>
            </a:pPr>
            <a:r>
              <a:rPr lang="en-US" sz="14294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YOUR 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0122" y="4748687"/>
            <a:ext cx="7828405" cy="345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Your President’s Award Leader will continue to guide you on your Silver journey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20617" y="9618594"/>
            <a:ext cx="8237945" cy="33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Gaisce PAL Noreena McDonnell from Lakeview Special School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413362" cy="1656166"/>
            <a:chOff x="0" y="0"/>
            <a:chExt cx="326936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363" cy="436192"/>
            </a:xfrm>
            <a:custGeom>
              <a:avLst/>
              <a:gdLst/>
              <a:ahLst/>
              <a:cxnLst/>
              <a:rect l="l" t="t" r="r" b="b"/>
              <a:pathLst>
                <a:path w="3269363" h="436192">
                  <a:moveTo>
                    <a:pt x="21829" y="0"/>
                  </a:moveTo>
                  <a:lnTo>
                    <a:pt x="3247534" y="0"/>
                  </a:lnTo>
                  <a:cubicBezTo>
                    <a:pt x="3259590" y="0"/>
                    <a:pt x="3269363" y="9773"/>
                    <a:pt x="3269363" y="21829"/>
                  </a:cubicBezTo>
                  <a:lnTo>
                    <a:pt x="3269363" y="414363"/>
                  </a:lnTo>
                  <a:cubicBezTo>
                    <a:pt x="3269363" y="426419"/>
                    <a:pt x="3259590" y="436192"/>
                    <a:pt x="3247534" y="436192"/>
                  </a:cubicBezTo>
                  <a:lnTo>
                    <a:pt x="21829" y="436192"/>
                  </a:lnTo>
                  <a:cubicBezTo>
                    <a:pt x="9773" y="436192"/>
                    <a:pt x="0" y="426419"/>
                    <a:pt x="0" y="414363"/>
                  </a:cubicBezTo>
                  <a:lnTo>
                    <a:pt x="0" y="21829"/>
                  </a:lnTo>
                  <a:cubicBezTo>
                    <a:pt x="0" y="9773"/>
                    <a:pt x="9773" y="0"/>
                    <a:pt x="2182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A099BE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6936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80415" y="7602134"/>
            <a:ext cx="11302529" cy="1656166"/>
            <a:chOff x="0" y="0"/>
            <a:chExt cx="2976798" cy="4361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76798" cy="436192"/>
            </a:xfrm>
            <a:custGeom>
              <a:avLst/>
              <a:gdLst/>
              <a:ahLst/>
              <a:cxnLst/>
              <a:rect l="l" t="t" r="r" b="b"/>
              <a:pathLst>
                <a:path w="2976798" h="436192">
                  <a:moveTo>
                    <a:pt x="23974" y="0"/>
                  </a:moveTo>
                  <a:lnTo>
                    <a:pt x="2952824" y="0"/>
                  </a:lnTo>
                  <a:cubicBezTo>
                    <a:pt x="2966064" y="0"/>
                    <a:pt x="2976798" y="10734"/>
                    <a:pt x="2976798" y="23974"/>
                  </a:cubicBezTo>
                  <a:lnTo>
                    <a:pt x="2976798" y="412218"/>
                  </a:lnTo>
                  <a:cubicBezTo>
                    <a:pt x="2976798" y="425458"/>
                    <a:pt x="2966064" y="436192"/>
                    <a:pt x="2952824" y="436192"/>
                  </a:cubicBezTo>
                  <a:lnTo>
                    <a:pt x="23974" y="436192"/>
                  </a:lnTo>
                  <a:cubicBezTo>
                    <a:pt x="10734" y="436192"/>
                    <a:pt x="0" y="425458"/>
                    <a:pt x="0" y="412218"/>
                  </a:cubicBezTo>
                  <a:lnTo>
                    <a:pt x="0" y="23974"/>
                  </a:lnTo>
                  <a:cubicBezTo>
                    <a:pt x="0" y="10734"/>
                    <a:pt x="10734" y="0"/>
                    <a:pt x="23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976798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072072" y="780315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62549" y="561020"/>
            <a:ext cx="3483297" cy="348329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922898" y="769263"/>
            <a:ext cx="1962599" cy="25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455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80835" y="2705073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C53F61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81089" y="35523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481089" y="39548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481089" y="43546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481089" y="47571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481089" y="515684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481089" y="55593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481089" y="59590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481089" y="63615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481089" y="67612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481089" y="716381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481089" y="75635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481089" y="796603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481089" y="83657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481089" y="876826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481089" y="91679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052622" y="372788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052622" y="444474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7052622" y="524697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7052622" y="604920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7052622" y="64517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7052622" y="68514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7052622" y="725394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7052622" y="765365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7052622" y="80561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7052622" y="845588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8479" y="355676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728479" y="395927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728479" y="435899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728479" y="476150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728479" y="516122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728479" y="556373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2728479" y="596344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12728479" y="636595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2728479" y="676567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728479" y="71681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2728479" y="756790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Freeform 48"/>
          <p:cNvSpPr/>
          <p:nvPr/>
        </p:nvSpPr>
        <p:spPr>
          <a:xfrm>
            <a:off x="12728479" y="79704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>
            <a:off x="12728479" y="83701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>
            <a:off x="12728479" y="877264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Freeform 51"/>
          <p:cNvSpPr/>
          <p:nvPr/>
        </p:nvSpPr>
        <p:spPr>
          <a:xfrm>
            <a:off x="12728479" y="917236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 rot="1394402">
            <a:off x="4544703" y="7768964"/>
            <a:ext cx="2625636" cy="2069978"/>
          </a:xfrm>
          <a:custGeom>
            <a:avLst/>
            <a:gdLst/>
            <a:ahLst/>
            <a:cxnLst/>
            <a:rect l="l" t="t" r="r" b="b"/>
            <a:pathLst>
              <a:path w="2625636" h="2069978">
                <a:moveTo>
                  <a:pt x="0" y="0"/>
                </a:moveTo>
                <a:lnTo>
                  <a:pt x="2625636" y="0"/>
                </a:lnTo>
                <a:lnTo>
                  <a:pt x="2625636" y="2069978"/>
                </a:lnTo>
                <a:lnTo>
                  <a:pt x="0" y="2069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 rot="-281357" flipH="1">
            <a:off x="10212432" y="7749138"/>
            <a:ext cx="2529373" cy="1994087"/>
          </a:xfrm>
          <a:custGeom>
            <a:avLst/>
            <a:gdLst/>
            <a:ahLst/>
            <a:cxnLst/>
            <a:rect l="l" t="t" r="r" b="b"/>
            <a:pathLst>
              <a:path w="2529373" h="1994087">
                <a:moveTo>
                  <a:pt x="2529373" y="0"/>
                </a:moveTo>
                <a:lnTo>
                  <a:pt x="0" y="0"/>
                </a:lnTo>
                <a:lnTo>
                  <a:pt x="0" y="1994088"/>
                </a:lnTo>
                <a:lnTo>
                  <a:pt x="2529373" y="1994088"/>
                </a:lnTo>
                <a:lnTo>
                  <a:pt x="2529373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 rot="-685454">
            <a:off x="3811664" y="3434931"/>
            <a:ext cx="1593898" cy="2076020"/>
          </a:xfrm>
          <a:custGeom>
            <a:avLst/>
            <a:gdLst/>
            <a:ahLst/>
            <a:cxnLst/>
            <a:rect l="l" t="t" r="r" b="b"/>
            <a:pathLst>
              <a:path w="1593898" h="2076020">
                <a:moveTo>
                  <a:pt x="0" y="0"/>
                </a:moveTo>
                <a:lnTo>
                  <a:pt x="1593898" y="0"/>
                </a:lnTo>
                <a:lnTo>
                  <a:pt x="1593898" y="2076020"/>
                </a:lnTo>
                <a:lnTo>
                  <a:pt x="0" y="20760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2" b="-3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TextBox 55"/>
          <p:cNvSpPr txBox="1"/>
          <p:nvPr/>
        </p:nvSpPr>
        <p:spPr>
          <a:xfrm>
            <a:off x="2412600" y="427670"/>
            <a:ext cx="12697909" cy="122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 IDEAS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378677" y="2164037"/>
            <a:ext cx="186415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Sports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0962" y="3395580"/>
            <a:ext cx="2863635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Basketball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GAA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Soccer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Cricket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Hockey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Athletics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Rugby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Rowing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Kayaking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Hurling / Camogie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Tennis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Boxing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Wheelchair sport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Badminton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908622" y="2096056"/>
            <a:ext cx="245999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Individual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862496" y="3132376"/>
            <a:ext cx="2506123" cy="564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endParaRPr/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Exercise class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Yoga / Pilates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Map my Walk / Map my Run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Home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Workouts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Cycling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Running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CrossFit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Gymnastics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Golf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Skating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538352" y="3399957"/>
            <a:ext cx="2606960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Physiotherapy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Going to the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Couch to 5km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Martial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Sailing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Hiking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Archery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BMX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Self-defence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Ultimate Frisby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Table tennis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Horse riding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Roller blading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2324030" y="2041979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62" name="Freeform 62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3" name="Freeform 63"/>
          <p:cNvSpPr/>
          <p:nvPr/>
        </p:nvSpPr>
        <p:spPr>
          <a:xfrm>
            <a:off x="7052622" y="4863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4" name="Freeform 64"/>
          <p:cNvSpPr/>
          <p:nvPr/>
        </p:nvSpPr>
        <p:spPr>
          <a:xfrm>
            <a:off x="7056438" y="5665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524662" cy="1656166"/>
            <a:chOff x="0" y="0"/>
            <a:chExt cx="3298676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98677" cy="436192"/>
            </a:xfrm>
            <a:custGeom>
              <a:avLst/>
              <a:gdLst/>
              <a:ahLst/>
              <a:cxnLst/>
              <a:rect l="l" t="t" r="r" b="b"/>
              <a:pathLst>
                <a:path w="3298677" h="436192">
                  <a:moveTo>
                    <a:pt x="21635" y="0"/>
                  </a:moveTo>
                  <a:lnTo>
                    <a:pt x="3277042" y="0"/>
                  </a:lnTo>
                  <a:cubicBezTo>
                    <a:pt x="3282780" y="0"/>
                    <a:pt x="3288283" y="2279"/>
                    <a:pt x="3292340" y="6337"/>
                  </a:cubicBezTo>
                  <a:cubicBezTo>
                    <a:pt x="3296397" y="10394"/>
                    <a:pt x="3298677" y="15897"/>
                    <a:pt x="3298677" y="21635"/>
                  </a:cubicBezTo>
                  <a:lnTo>
                    <a:pt x="3298677" y="414557"/>
                  </a:lnTo>
                  <a:cubicBezTo>
                    <a:pt x="3298677" y="426506"/>
                    <a:pt x="3288990" y="436192"/>
                    <a:pt x="3277042" y="436192"/>
                  </a:cubicBezTo>
                  <a:lnTo>
                    <a:pt x="21635" y="436192"/>
                  </a:lnTo>
                  <a:cubicBezTo>
                    <a:pt x="15897" y="436192"/>
                    <a:pt x="10394" y="433913"/>
                    <a:pt x="6337" y="429855"/>
                  </a:cubicBezTo>
                  <a:cubicBezTo>
                    <a:pt x="2279" y="425798"/>
                    <a:pt x="0" y="420295"/>
                    <a:pt x="0" y="414557"/>
                  </a:cubicBezTo>
                  <a:lnTo>
                    <a:pt x="0" y="21635"/>
                  </a:lnTo>
                  <a:cubicBezTo>
                    <a:pt x="0" y="15897"/>
                    <a:pt x="2279" y="10394"/>
                    <a:pt x="6337" y="6337"/>
                  </a:cubicBezTo>
                  <a:cubicBezTo>
                    <a:pt x="10394" y="2279"/>
                    <a:pt x="15897" y="0"/>
                    <a:pt x="21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4AF37">
                    <a:alpha val="100000"/>
                  </a:srgbClr>
                </a:gs>
                <a:gs pos="100000">
                  <a:srgbClr val="EEDFA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98676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47022" y="7785101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62549" y="561020"/>
            <a:ext cx="3483297" cy="348329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922898" y="769263"/>
            <a:ext cx="1962599" cy="25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455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0835" y="2705073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C53F61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385839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85839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385839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385839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385839" y="626828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385839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385839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385839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85839" y="867496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385839" y="907468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7043097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7043097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7043097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7043097" y="61827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7043097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7043097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043097" y="74702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7043097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043097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043097" y="867496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9" name="Group 29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2725778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12725778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12725778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2725778" y="46638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725778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5778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725778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725778" y="626828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725778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725778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725778" y="74702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2725778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7043097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7046913" y="466103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7050729" y="90678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7058361" y="94606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2412600" y="39909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SKILL ideas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888363" y="2076687"/>
            <a:ext cx="317727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SCHOOL based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195712" y="3302282"/>
            <a:ext cx="2869921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TY Modules that are not the core subjects (ECDL)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Sci Fest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Young Scientist 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Junk Couture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Mini Company / Enterprise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YSI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Band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Chess Club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Debating Club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Self Development Programmes</a:t>
            </a:r>
          </a:p>
        </p:txBody>
      </p:sp>
      <p:sp>
        <p:nvSpPr>
          <p:cNvPr id="51" name="Freeform 51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4100696" y="5234661"/>
            <a:ext cx="2638079" cy="2638079"/>
          </a:xfrm>
          <a:custGeom>
            <a:avLst/>
            <a:gdLst/>
            <a:ahLst/>
            <a:cxnLst/>
            <a:rect l="l" t="t" r="r" b="b"/>
            <a:pathLst>
              <a:path w="2638079" h="2638079">
                <a:moveTo>
                  <a:pt x="0" y="0"/>
                </a:moveTo>
                <a:lnTo>
                  <a:pt x="2638080" y="0"/>
                </a:lnTo>
                <a:lnTo>
                  <a:pt x="2638080" y="2638079"/>
                </a:lnTo>
                <a:lnTo>
                  <a:pt x="0" y="2638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9234631" y="5350637"/>
            <a:ext cx="4396895" cy="4396895"/>
          </a:xfrm>
          <a:custGeom>
            <a:avLst/>
            <a:gdLst/>
            <a:ahLst/>
            <a:cxnLst/>
            <a:rect l="l" t="t" r="r" b="b"/>
            <a:pathLst>
              <a:path w="4396895" h="4396895">
                <a:moveTo>
                  <a:pt x="0" y="0"/>
                </a:moveTo>
                <a:lnTo>
                  <a:pt x="4396895" y="0"/>
                </a:lnTo>
                <a:lnTo>
                  <a:pt x="4396895" y="4396895"/>
                </a:lnTo>
                <a:lnTo>
                  <a:pt x="0" y="43968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4091302" y="7852044"/>
            <a:ext cx="2445281" cy="2445281"/>
          </a:xfrm>
          <a:custGeom>
            <a:avLst/>
            <a:gdLst/>
            <a:ahLst/>
            <a:cxnLst/>
            <a:rect l="l" t="t" r="r" b="b"/>
            <a:pathLst>
              <a:path w="2445281" h="2445281">
                <a:moveTo>
                  <a:pt x="0" y="0"/>
                </a:moveTo>
                <a:lnTo>
                  <a:pt x="2445281" y="0"/>
                </a:lnTo>
                <a:lnTo>
                  <a:pt x="2445281" y="2445281"/>
                </a:lnTo>
                <a:lnTo>
                  <a:pt x="0" y="24452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TextBox 55"/>
          <p:cNvSpPr txBox="1"/>
          <p:nvPr/>
        </p:nvSpPr>
        <p:spPr>
          <a:xfrm>
            <a:off x="7908622" y="2093248"/>
            <a:ext cx="206583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general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852971" y="3302282"/>
            <a:ext cx="3351610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Baking / Cooking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Arts / Crafts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Knitting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Sewing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an Instrument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 Language (Duo Lingo)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Mindfulness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Yoga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Courses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Performance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Film &amp; TV Making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Public Speaking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Photography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Web design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Pool / snooker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324030" y="2076687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535651" y="3302282"/>
            <a:ext cx="2782117" cy="524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Counselling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Barista course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Drama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First Aid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 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Dog Training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Photography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Costume Design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Poetry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Conservation Skills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" name="Freeform 59"/>
          <p:cNvSpPr/>
          <p:nvPr/>
        </p:nvSpPr>
        <p:spPr>
          <a:xfrm>
            <a:off x="7043097" y="546326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748490" y="7602134"/>
            <a:ext cx="13034454" cy="1656166"/>
            <a:chOff x="0" y="0"/>
            <a:chExt cx="343294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2942" cy="436192"/>
            </a:xfrm>
            <a:custGeom>
              <a:avLst/>
              <a:gdLst/>
              <a:ahLst/>
              <a:cxnLst/>
              <a:rect l="l" t="t" r="r" b="b"/>
              <a:pathLst>
                <a:path w="3432942" h="436192">
                  <a:moveTo>
                    <a:pt x="20789" y="0"/>
                  </a:moveTo>
                  <a:lnTo>
                    <a:pt x="3412154" y="0"/>
                  </a:lnTo>
                  <a:cubicBezTo>
                    <a:pt x="3423635" y="0"/>
                    <a:pt x="3432942" y="9307"/>
                    <a:pt x="3432942" y="20789"/>
                  </a:cubicBezTo>
                  <a:lnTo>
                    <a:pt x="3432942" y="415403"/>
                  </a:lnTo>
                  <a:cubicBezTo>
                    <a:pt x="3432942" y="426885"/>
                    <a:pt x="3423635" y="436192"/>
                    <a:pt x="3412154" y="436192"/>
                  </a:cubicBezTo>
                  <a:lnTo>
                    <a:pt x="20789" y="436192"/>
                  </a:lnTo>
                  <a:cubicBezTo>
                    <a:pt x="9307" y="436192"/>
                    <a:pt x="0" y="426885"/>
                    <a:pt x="0" y="415403"/>
                  </a:cubicBezTo>
                  <a:lnTo>
                    <a:pt x="0" y="20789"/>
                  </a:lnTo>
                  <a:cubicBezTo>
                    <a:pt x="0" y="9307"/>
                    <a:pt x="9307" y="0"/>
                    <a:pt x="2078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43294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21867" y="7784105"/>
            <a:ext cx="1195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62549" y="561020"/>
            <a:ext cx="3483297" cy="348329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922898" y="769263"/>
            <a:ext cx="1962599" cy="25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455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0835" y="2705073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C53F61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8677" y="409204"/>
            <a:ext cx="11925207" cy="117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</a:pPr>
            <a:r>
              <a:rPr lang="en-US" sz="6900" spc="-303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 ideas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2121" y="2072903"/>
            <a:ext cx="317727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SCHOOL based</a:t>
            </a:r>
          </a:p>
        </p:txBody>
      </p:sp>
      <p:sp>
        <p:nvSpPr>
          <p:cNvPr id="7" name="Freeform 7"/>
          <p:cNvSpPr/>
          <p:nvPr/>
        </p:nvSpPr>
        <p:spPr>
          <a:xfrm>
            <a:off x="1103776" y="343874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103776" y="37990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103776" y="416061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103776" y="45222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103776" y="488384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103776" y="524546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103776" y="560708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103776" y="59686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103776" y="63303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103776" y="66919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103776" y="705354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103776" y="741516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103776" y="777677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103776" y="81383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103776" y="886162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6639308" y="334423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6639308" y="442772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6639308" y="515095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6643124" y="626438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6639308" y="693046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6634253" y="76536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6639308" y="87760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6639308" y="81038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449290" y="34307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449290" y="37909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449290" y="41525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449290" y="451419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449290" y="487580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449290" y="523742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449290" y="559903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3636347" y="6406921"/>
            <a:ext cx="3260100" cy="3260387"/>
          </a:xfrm>
          <a:custGeom>
            <a:avLst/>
            <a:gdLst/>
            <a:ahLst/>
            <a:cxnLst/>
            <a:rect l="l" t="t" r="r" b="b"/>
            <a:pathLst>
              <a:path w="3260100" h="3260387">
                <a:moveTo>
                  <a:pt x="0" y="0"/>
                </a:moveTo>
                <a:lnTo>
                  <a:pt x="3260100" y="0"/>
                </a:lnTo>
                <a:lnTo>
                  <a:pt x="3260100" y="3260387"/>
                </a:lnTo>
                <a:lnTo>
                  <a:pt x="0" y="3260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" r="-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0467923" y="6691930"/>
            <a:ext cx="3168424" cy="2995047"/>
          </a:xfrm>
          <a:custGeom>
            <a:avLst/>
            <a:gdLst/>
            <a:ahLst/>
            <a:cxnLst/>
            <a:rect l="l" t="t" r="r" b="b"/>
            <a:pathLst>
              <a:path w="3168424" h="2995047">
                <a:moveTo>
                  <a:pt x="0" y="0"/>
                </a:moveTo>
                <a:lnTo>
                  <a:pt x="3168424" y="0"/>
                </a:lnTo>
                <a:lnTo>
                  <a:pt x="3168424" y="2995047"/>
                </a:lnTo>
                <a:lnTo>
                  <a:pt x="0" y="29950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578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3571040" y="5482654"/>
            <a:ext cx="3284466" cy="3284466"/>
          </a:xfrm>
          <a:custGeom>
            <a:avLst/>
            <a:gdLst/>
            <a:ahLst/>
            <a:cxnLst/>
            <a:rect l="l" t="t" r="r" b="b"/>
            <a:pathLst>
              <a:path w="3284466" h="3284466">
                <a:moveTo>
                  <a:pt x="0" y="0"/>
                </a:moveTo>
                <a:lnTo>
                  <a:pt x="3284466" y="0"/>
                </a:lnTo>
                <a:lnTo>
                  <a:pt x="3284466" y="3284465"/>
                </a:lnTo>
                <a:lnTo>
                  <a:pt x="0" y="32844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1913649" y="3281938"/>
            <a:ext cx="3888648" cy="656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Buddy / Mentoring System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Green Schools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Amber Flag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Fundraising Committee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Drama Production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Peer Reading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Run a Campaign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Breakfast Clubs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Homework Clubs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Prefect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Council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YSI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Library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Prefect</a:t>
            </a: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7768182" y="2072903"/>
            <a:ext cx="275163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Community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324030" y="2072903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49181" y="3187429"/>
            <a:ext cx="3888648" cy="619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Peer Coaching with a Sporting Club (GAA, soccer)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Tidy Towns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Charity Shop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Animal Shelter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Walking Elderly Neighbours Dog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Shopping for an Elderly Neighbour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Joining a campaign group, e.g. climate action group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Visiting a Nursing Home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Volunteer with a community group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Church 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 race marshal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259163" y="3273895"/>
            <a:ext cx="3613811" cy="2941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Order of Malta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Youth Club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Girl Guide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Scout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Youth Leadership Course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 a college society/club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Student’s Union</a:t>
            </a: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" name="Freeform 53"/>
          <p:cNvSpPr/>
          <p:nvPr/>
        </p:nvSpPr>
        <p:spPr>
          <a:xfrm>
            <a:off x="6643124" y="478800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6643124" y="54826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>
            <a:off x="6643124" y="40375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>
            <a:off x="1103776" y="849179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>
            <a:off x="6634253" y="910911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t="-19599" b="-708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023169" y="7602134"/>
            <a:ext cx="10759775" cy="1656166"/>
            <a:chOff x="0" y="0"/>
            <a:chExt cx="2833850" cy="436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850" cy="436192"/>
            </a:xfrm>
            <a:custGeom>
              <a:avLst/>
              <a:gdLst/>
              <a:ahLst/>
              <a:cxnLst/>
              <a:rect l="l" t="t" r="r" b="b"/>
              <a:pathLst>
                <a:path w="2833850" h="436192">
                  <a:moveTo>
                    <a:pt x="25183" y="0"/>
                  </a:moveTo>
                  <a:lnTo>
                    <a:pt x="2808667" y="0"/>
                  </a:lnTo>
                  <a:cubicBezTo>
                    <a:pt x="2822575" y="0"/>
                    <a:pt x="2833850" y="11275"/>
                    <a:pt x="2833850" y="25183"/>
                  </a:cubicBezTo>
                  <a:lnTo>
                    <a:pt x="2833850" y="411009"/>
                  </a:lnTo>
                  <a:cubicBezTo>
                    <a:pt x="2833850" y="417688"/>
                    <a:pt x="2831197" y="424093"/>
                    <a:pt x="2826474" y="428816"/>
                  </a:cubicBezTo>
                  <a:cubicBezTo>
                    <a:pt x="2821751" y="433539"/>
                    <a:pt x="2815346" y="436192"/>
                    <a:pt x="2808667" y="436192"/>
                  </a:cubicBezTo>
                  <a:lnTo>
                    <a:pt x="25183" y="436192"/>
                  </a:lnTo>
                  <a:cubicBezTo>
                    <a:pt x="18504" y="436192"/>
                    <a:pt x="12099" y="433539"/>
                    <a:pt x="7376" y="428816"/>
                  </a:cubicBezTo>
                  <a:cubicBezTo>
                    <a:pt x="2653" y="424093"/>
                    <a:pt x="0" y="417688"/>
                    <a:pt x="0" y="411009"/>
                  </a:cubicBezTo>
                  <a:lnTo>
                    <a:pt x="0" y="25183"/>
                  </a:lnTo>
                  <a:cubicBezTo>
                    <a:pt x="0" y="18504"/>
                    <a:pt x="2653" y="12099"/>
                    <a:pt x="7376" y="7376"/>
                  </a:cubicBezTo>
                  <a:cubicBezTo>
                    <a:pt x="12099" y="2653"/>
                    <a:pt x="18504" y="0"/>
                    <a:pt x="251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833850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4000" y="7766642"/>
            <a:ext cx="928726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Challenge Partners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66429" y="9374354"/>
            <a:ext cx="10264831" cy="387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Gaisce participants volunteering with Parkrun for their community involvement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28445" b="-472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529575" y="7925323"/>
            <a:ext cx="13138354" cy="1681099"/>
            <a:chOff x="0" y="0"/>
            <a:chExt cx="3460307" cy="4427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60307" cy="442759"/>
            </a:xfrm>
            <a:custGeom>
              <a:avLst/>
              <a:gdLst/>
              <a:ahLst/>
              <a:cxnLst/>
              <a:rect l="l" t="t" r="r" b="b"/>
              <a:pathLst>
                <a:path w="3460307" h="442759">
                  <a:moveTo>
                    <a:pt x="20624" y="0"/>
                  </a:moveTo>
                  <a:lnTo>
                    <a:pt x="3439683" y="0"/>
                  </a:lnTo>
                  <a:cubicBezTo>
                    <a:pt x="3451073" y="0"/>
                    <a:pt x="3460307" y="9234"/>
                    <a:pt x="3460307" y="20624"/>
                  </a:cubicBezTo>
                  <a:lnTo>
                    <a:pt x="3460307" y="422134"/>
                  </a:lnTo>
                  <a:cubicBezTo>
                    <a:pt x="3460307" y="433525"/>
                    <a:pt x="3451073" y="442759"/>
                    <a:pt x="3439683" y="442759"/>
                  </a:cubicBezTo>
                  <a:lnTo>
                    <a:pt x="20624" y="442759"/>
                  </a:lnTo>
                  <a:cubicBezTo>
                    <a:pt x="9234" y="442759"/>
                    <a:pt x="0" y="433525"/>
                    <a:pt x="0" y="422134"/>
                  </a:cubicBezTo>
                  <a:lnTo>
                    <a:pt x="0" y="20624"/>
                  </a:lnTo>
                  <a:cubicBezTo>
                    <a:pt x="0" y="9234"/>
                    <a:pt x="9234" y="0"/>
                    <a:pt x="2062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1766CC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460307" cy="518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334188" y="8085790"/>
            <a:ext cx="11953812" cy="122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Silver ADVENTURE JOURNEY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40271" y="9700007"/>
            <a:ext cx="10264831" cy="387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Gaisce participants from St Mary’s College, Naas on their Adventure Journey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63674" y="-2135049"/>
            <a:ext cx="19951674" cy="13716000"/>
          </a:xfrm>
          <a:custGeom>
            <a:avLst/>
            <a:gdLst/>
            <a:ahLst/>
            <a:cxnLst/>
            <a:rect l="l" t="t" r="r" b="b"/>
            <a:pathLst>
              <a:path w="19951674" h="13716000">
                <a:moveTo>
                  <a:pt x="0" y="0"/>
                </a:moveTo>
                <a:lnTo>
                  <a:pt x="19951674" y="0"/>
                </a:lnTo>
                <a:lnTo>
                  <a:pt x="19951674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b="-8964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5028231" y="561020"/>
            <a:ext cx="7149566" cy="9378076"/>
            <a:chOff x="0" y="0"/>
            <a:chExt cx="1921832" cy="252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1832" cy="2520864"/>
            </a:xfrm>
            <a:custGeom>
              <a:avLst/>
              <a:gdLst/>
              <a:ahLst/>
              <a:cxnLst/>
              <a:rect l="l" t="t" r="r" b="b"/>
              <a:pathLst>
                <a:path w="1921832" h="2520864">
                  <a:moveTo>
                    <a:pt x="55225" y="0"/>
                  </a:moveTo>
                  <a:lnTo>
                    <a:pt x="1866606" y="0"/>
                  </a:lnTo>
                  <a:cubicBezTo>
                    <a:pt x="1897106" y="0"/>
                    <a:pt x="1921832" y="24725"/>
                    <a:pt x="1921832" y="55225"/>
                  </a:cubicBezTo>
                  <a:lnTo>
                    <a:pt x="1921832" y="2465638"/>
                  </a:lnTo>
                  <a:cubicBezTo>
                    <a:pt x="1921832" y="2496139"/>
                    <a:pt x="1897106" y="2520864"/>
                    <a:pt x="1866606" y="2520864"/>
                  </a:cubicBezTo>
                  <a:lnTo>
                    <a:pt x="55225" y="2520864"/>
                  </a:lnTo>
                  <a:cubicBezTo>
                    <a:pt x="24725" y="2520864"/>
                    <a:pt x="0" y="2496139"/>
                    <a:pt x="0" y="2465638"/>
                  </a:cubicBezTo>
                  <a:lnTo>
                    <a:pt x="0" y="55225"/>
                  </a:lnTo>
                  <a:cubicBezTo>
                    <a:pt x="0" y="24725"/>
                    <a:pt x="24725" y="0"/>
                    <a:pt x="55225" y="0"/>
                  </a:cubicBezTo>
                  <a:close/>
                </a:path>
              </a:pathLst>
            </a:custGeom>
            <a:solidFill>
              <a:srgbClr val="D9D9D9">
                <a:alpha val="71765"/>
              </a:srgbClr>
            </a:solidFill>
            <a:ln w="47625" cap="rnd">
              <a:solidFill>
                <a:srgbClr val="13005D">
                  <a:alpha val="71765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921832" cy="2597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5422461" y="3476579"/>
            <a:ext cx="6361106" cy="0"/>
          </a:xfrm>
          <a:prstGeom prst="line">
            <a:avLst/>
          </a:prstGeom>
          <a:ln w="38100" cap="flat">
            <a:solidFill>
              <a:srgbClr val="13005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AutoShape 7"/>
          <p:cNvSpPr/>
          <p:nvPr/>
        </p:nvSpPr>
        <p:spPr>
          <a:xfrm>
            <a:off x="5422461" y="4726428"/>
            <a:ext cx="6361106" cy="0"/>
          </a:xfrm>
          <a:prstGeom prst="line">
            <a:avLst/>
          </a:prstGeom>
          <a:ln w="38100" cap="flat">
            <a:solidFill>
              <a:srgbClr val="13005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>
            <a:off x="5422461" y="8445152"/>
            <a:ext cx="6361106" cy="0"/>
          </a:xfrm>
          <a:prstGeom prst="line">
            <a:avLst/>
          </a:prstGeom>
          <a:ln w="38100" cap="flat">
            <a:solidFill>
              <a:srgbClr val="13005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6123929" y="987722"/>
            <a:ext cx="4823502" cy="1790748"/>
            <a:chOff x="0" y="0"/>
            <a:chExt cx="6431336" cy="2387663"/>
          </a:xfrm>
        </p:grpSpPr>
        <p:sp>
          <p:nvSpPr>
            <p:cNvPr id="10" name="TextBox 10"/>
            <p:cNvSpPr txBox="1"/>
            <p:nvPr/>
          </p:nvSpPr>
          <p:spPr>
            <a:xfrm>
              <a:off x="1877547" y="545175"/>
              <a:ext cx="4553789" cy="1796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6"/>
                </a:lnSpc>
              </a:pPr>
              <a:r>
                <a:rPr lang="en-US" sz="8032">
                  <a:solidFill>
                    <a:srgbClr val="0F004A"/>
                  </a:solidFill>
                  <a:latin typeface="Rustico 2"/>
                  <a:ea typeface="Rustico 2"/>
                  <a:cs typeface="Rustico 2"/>
                  <a:sym typeface="Rustico 2"/>
                </a:rPr>
                <a:t>SILVER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543775" cy="2387663"/>
            </a:xfrm>
            <a:custGeom>
              <a:avLst/>
              <a:gdLst/>
              <a:ahLst/>
              <a:cxnLst/>
              <a:rect l="l" t="t" r="r" b="b"/>
              <a:pathLst>
                <a:path w="1543775" h="2387663">
                  <a:moveTo>
                    <a:pt x="0" y="0"/>
                  </a:moveTo>
                  <a:lnTo>
                    <a:pt x="1543775" y="0"/>
                  </a:lnTo>
                  <a:lnTo>
                    <a:pt x="1543775" y="2387663"/>
                  </a:lnTo>
                  <a:lnTo>
                    <a:pt x="0" y="2387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973916" y="3633583"/>
            <a:ext cx="5168713" cy="77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8"/>
              </a:lnSpc>
            </a:pPr>
            <a:r>
              <a:rPr lang="en-US" sz="4020" b="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3 days + 2 nights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91874" y="8541257"/>
            <a:ext cx="4355557" cy="1050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3"/>
              </a:lnSpc>
            </a:pPr>
            <a:r>
              <a:rPr lang="en-US" sz="2881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Must be completed over </a:t>
            </a:r>
          </a:p>
          <a:p>
            <a:pPr algn="l">
              <a:lnSpc>
                <a:spcPts val="4033"/>
              </a:lnSpc>
            </a:pPr>
            <a:r>
              <a:rPr lang="en-US" sz="2881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3 consecutive days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153573" y="5026096"/>
            <a:ext cx="4898882" cy="3202307"/>
            <a:chOff x="0" y="0"/>
            <a:chExt cx="6531842" cy="426974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71450"/>
              <a:ext cx="6531842" cy="4441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002"/>
                </a:lnSpc>
              </a:pPr>
              <a:r>
                <a:rPr lang="en-US" sz="4287">
                  <a:solidFill>
                    <a:srgbClr val="13005D"/>
                  </a:solidFill>
                  <a:latin typeface="Avenir"/>
                  <a:ea typeface="Avenir"/>
                  <a:cs typeface="Avenir"/>
                  <a:sym typeface="Avenir"/>
                </a:rPr>
                <a:t>Distance </a:t>
              </a:r>
            </a:p>
            <a:p>
              <a:pPr algn="l">
                <a:lnSpc>
                  <a:spcPts val="5065"/>
                </a:lnSpc>
              </a:pPr>
              <a:r>
                <a:rPr lang="en-US" sz="3618" b="1">
                  <a:solidFill>
                    <a:srgbClr val="13005D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50km walking</a:t>
              </a:r>
              <a:r>
                <a:rPr lang="en-US" sz="3618">
                  <a:solidFill>
                    <a:srgbClr val="13005D"/>
                  </a:solidFill>
                  <a:latin typeface="Avenir"/>
                  <a:ea typeface="Avenir"/>
                  <a:cs typeface="Avenir"/>
                  <a:sym typeface="Avenir"/>
                </a:rPr>
                <a:t> or </a:t>
              </a:r>
            </a:p>
            <a:p>
              <a:pPr algn="l">
                <a:lnSpc>
                  <a:spcPts val="5065"/>
                </a:lnSpc>
              </a:pPr>
              <a:r>
                <a:rPr lang="en-US" sz="3618" b="1">
                  <a:solidFill>
                    <a:srgbClr val="13005D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190km cycling </a:t>
              </a:r>
              <a:r>
                <a:rPr lang="en-US" sz="3618">
                  <a:solidFill>
                    <a:srgbClr val="13005D"/>
                  </a:solidFill>
                  <a:latin typeface="Avenir"/>
                  <a:ea typeface="Avenir"/>
                  <a:cs typeface="Avenir"/>
                  <a:sym typeface="Avenir"/>
                </a:rPr>
                <a:t>or</a:t>
              </a:r>
            </a:p>
            <a:p>
              <a:pPr algn="l">
                <a:lnSpc>
                  <a:spcPts val="5065"/>
                </a:lnSpc>
              </a:pPr>
              <a:r>
                <a:rPr lang="en-US" sz="3618" b="1">
                  <a:solidFill>
                    <a:srgbClr val="13005D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7 hours of meaningful activity</a:t>
              </a:r>
              <a:r>
                <a:rPr lang="en-US" sz="3618">
                  <a:solidFill>
                    <a:srgbClr val="13005D"/>
                  </a:solidFill>
                  <a:latin typeface="Avenir"/>
                  <a:ea typeface="Avenir"/>
                  <a:cs typeface="Avenir"/>
                  <a:sym typeface="Avenir"/>
                </a:rPr>
                <a:t> per day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024734" y="22422"/>
              <a:ext cx="2623949" cy="711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23"/>
                </a:lnSpc>
                <a:spcBef>
                  <a:spcPct val="0"/>
                </a:spcBef>
              </a:pPr>
              <a:r>
                <a:rPr lang="en-US" sz="2945">
                  <a:solidFill>
                    <a:srgbClr val="13005D"/>
                  </a:solidFill>
                  <a:latin typeface="Avenir"/>
                  <a:ea typeface="Avenir"/>
                  <a:cs typeface="Avenir"/>
                  <a:sym typeface="Avenir"/>
                </a:rPr>
                <a:t>(suggested)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4002105" y="438461"/>
            <a:ext cx="3771886" cy="1202730"/>
          </a:xfrm>
          <a:custGeom>
            <a:avLst/>
            <a:gdLst/>
            <a:ahLst/>
            <a:cxnLst/>
            <a:rect l="l" t="t" r="r" b="b"/>
            <a:pathLst>
              <a:path w="3771886" h="1202730">
                <a:moveTo>
                  <a:pt x="0" y="0"/>
                </a:moveTo>
                <a:lnTo>
                  <a:pt x="3771887" y="0"/>
                </a:lnTo>
                <a:lnTo>
                  <a:pt x="3771887" y="1202731"/>
                </a:lnTo>
                <a:lnTo>
                  <a:pt x="0" y="1202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2012" r="-2705" b="-39229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63233" y="-2060047"/>
            <a:ext cx="23851233" cy="12347047"/>
          </a:xfrm>
          <a:custGeom>
            <a:avLst/>
            <a:gdLst/>
            <a:ahLst/>
            <a:cxnLst/>
            <a:rect l="l" t="t" r="r" b="b"/>
            <a:pathLst>
              <a:path w="23851233" h="12347047">
                <a:moveTo>
                  <a:pt x="0" y="0"/>
                </a:moveTo>
                <a:lnTo>
                  <a:pt x="23851233" y="0"/>
                </a:lnTo>
                <a:lnTo>
                  <a:pt x="23851233" y="12347047"/>
                </a:lnTo>
                <a:lnTo>
                  <a:pt x="0" y="12347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350" b="-14350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362383" y="8072231"/>
            <a:ext cx="12305545" cy="1387282"/>
            <a:chOff x="0" y="0"/>
            <a:chExt cx="3240967" cy="3653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40967" cy="365375"/>
            </a:xfrm>
            <a:custGeom>
              <a:avLst/>
              <a:gdLst/>
              <a:ahLst/>
              <a:cxnLst/>
              <a:rect l="l" t="t" r="r" b="b"/>
              <a:pathLst>
                <a:path w="3240967" h="365375">
                  <a:moveTo>
                    <a:pt x="22020" y="0"/>
                  </a:moveTo>
                  <a:lnTo>
                    <a:pt x="3218947" y="0"/>
                  </a:lnTo>
                  <a:cubicBezTo>
                    <a:pt x="3224787" y="0"/>
                    <a:pt x="3230388" y="2320"/>
                    <a:pt x="3234517" y="6449"/>
                  </a:cubicBezTo>
                  <a:cubicBezTo>
                    <a:pt x="3238647" y="10579"/>
                    <a:pt x="3240967" y="16180"/>
                    <a:pt x="3240967" y="22020"/>
                  </a:cubicBezTo>
                  <a:lnTo>
                    <a:pt x="3240967" y="343355"/>
                  </a:lnTo>
                  <a:cubicBezTo>
                    <a:pt x="3240967" y="349195"/>
                    <a:pt x="3238647" y="354796"/>
                    <a:pt x="3234517" y="358925"/>
                  </a:cubicBezTo>
                  <a:cubicBezTo>
                    <a:pt x="3230388" y="363055"/>
                    <a:pt x="3224787" y="365375"/>
                    <a:pt x="3218947" y="365375"/>
                  </a:cubicBezTo>
                  <a:lnTo>
                    <a:pt x="22020" y="365375"/>
                  </a:lnTo>
                  <a:cubicBezTo>
                    <a:pt x="9859" y="365375"/>
                    <a:pt x="0" y="355516"/>
                    <a:pt x="0" y="343355"/>
                  </a:cubicBezTo>
                  <a:lnTo>
                    <a:pt x="0" y="22020"/>
                  </a:lnTo>
                  <a:cubicBezTo>
                    <a:pt x="0" y="16180"/>
                    <a:pt x="2320" y="10579"/>
                    <a:pt x="6449" y="6449"/>
                  </a:cubicBezTo>
                  <a:cubicBezTo>
                    <a:pt x="10579" y="2320"/>
                    <a:pt x="16180" y="0"/>
                    <a:pt x="220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4AF37">
                    <a:alpha val="100000"/>
                  </a:srgbClr>
                </a:gs>
                <a:gs pos="100000">
                  <a:srgbClr val="EEDFA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3240967" cy="441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904080" y="8232698"/>
            <a:ext cx="11953812" cy="122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Defence Forces Challenge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9591456"/>
            <a:ext cx="9019029" cy="387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40013"/>
                </a:solidFill>
                <a:latin typeface="Avenir"/>
                <a:ea typeface="Avenir"/>
                <a:cs typeface="Avenir"/>
                <a:sym typeface="Avenir"/>
              </a:rPr>
              <a:t>Image: Silver Gaisce participants take part in the Defence Forces Challenge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3500561" cy="1333427"/>
            <a:chOff x="0" y="0"/>
            <a:chExt cx="921958" cy="3511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1958" cy="351191"/>
            </a:xfrm>
            <a:custGeom>
              <a:avLst/>
              <a:gdLst/>
              <a:ahLst/>
              <a:cxnLst/>
              <a:rect l="l" t="t" r="r" b="b"/>
              <a:pathLst>
                <a:path w="921958" h="351191">
                  <a:moveTo>
                    <a:pt x="0" y="0"/>
                  </a:moveTo>
                  <a:lnTo>
                    <a:pt x="921958" y="0"/>
                  </a:lnTo>
                  <a:lnTo>
                    <a:pt x="921958" y="351191"/>
                  </a:lnTo>
                  <a:lnTo>
                    <a:pt x="0" y="351191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921958" cy="427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20278" y="340292"/>
            <a:ext cx="2612585" cy="83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7"/>
              </a:lnSpc>
            </a:pPr>
            <a:r>
              <a:rPr lang="en-US" sz="4848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EXAMPLE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0278" y="2270853"/>
            <a:ext cx="1192520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Silver GAISCE AWARD</a:t>
            </a:r>
          </a:p>
        </p:txBody>
      </p:sp>
      <p:sp>
        <p:nvSpPr>
          <p:cNvPr id="8" name="Freeform 8"/>
          <p:cNvSpPr/>
          <p:nvPr/>
        </p:nvSpPr>
        <p:spPr>
          <a:xfrm rot="5400000">
            <a:off x="3056453" y="5100926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5400000">
            <a:off x="14213437" y="5358338"/>
            <a:ext cx="1170664" cy="498996"/>
          </a:xfrm>
          <a:custGeom>
            <a:avLst/>
            <a:gdLst/>
            <a:ahLst/>
            <a:cxnLst/>
            <a:rect l="l" t="t" r="r" b="b"/>
            <a:pathLst>
              <a:path w="1170664" h="498996">
                <a:moveTo>
                  <a:pt x="0" y="0"/>
                </a:moveTo>
                <a:lnTo>
                  <a:pt x="1170664" y="0"/>
                </a:lnTo>
                <a:lnTo>
                  <a:pt x="1170664" y="498996"/>
                </a:lnTo>
                <a:lnTo>
                  <a:pt x="0" y="498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718433" y="6783718"/>
            <a:ext cx="10827019" cy="2931782"/>
          </a:xfrm>
          <a:custGeom>
            <a:avLst/>
            <a:gdLst/>
            <a:ahLst/>
            <a:cxnLst/>
            <a:rect l="l" t="t" r="r" b="b"/>
            <a:pathLst>
              <a:path w="10827019" h="2931782">
                <a:moveTo>
                  <a:pt x="0" y="0"/>
                </a:moveTo>
                <a:lnTo>
                  <a:pt x="10827019" y="0"/>
                </a:lnTo>
                <a:lnTo>
                  <a:pt x="10827019" y="2931782"/>
                </a:lnTo>
                <a:lnTo>
                  <a:pt x="0" y="29317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2576866" y="3641379"/>
            <a:ext cx="1796982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SKILL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79583" y="3641379"/>
            <a:ext cx="215250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04599" y="3641379"/>
            <a:ext cx="246619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74077" y="3641379"/>
            <a:ext cx="359549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 / EXPEDITION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6570" y="5847049"/>
            <a:ext cx="3107066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Learning to cook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52778" y="5840743"/>
            <a:ext cx="200611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Basketball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04649" y="5897893"/>
            <a:ext cx="382321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Community Garden volunteer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68767" y="6297943"/>
            <a:ext cx="2006111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Waterford Greenway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94268" y="6985648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26 weeks</a:t>
            </a:r>
          </a:p>
        </p:txBody>
      </p:sp>
      <p:sp>
        <p:nvSpPr>
          <p:cNvPr id="20" name="Freeform 20"/>
          <p:cNvSpPr/>
          <p:nvPr/>
        </p:nvSpPr>
        <p:spPr>
          <a:xfrm rot="5400000">
            <a:off x="6336929" y="5100926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 rot="5400000">
            <a:off x="9918792" y="5100926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5449541" y="6985648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26 weeks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31404" y="6985648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26 weeks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492476" y="7547735"/>
            <a:ext cx="2612585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3 days &amp; 2 night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63" y="66451"/>
            <a:ext cx="18271972" cy="10109345"/>
            <a:chOff x="0" y="0"/>
            <a:chExt cx="24362629" cy="13479127"/>
          </a:xfrm>
        </p:grpSpPr>
        <p:grpSp>
          <p:nvGrpSpPr>
            <p:cNvPr id="3" name="Group 3"/>
            <p:cNvGrpSpPr/>
            <p:nvPr/>
          </p:nvGrpSpPr>
          <p:grpSpPr>
            <a:xfrm>
              <a:off x="3448219" y="423254"/>
              <a:ext cx="6062471" cy="4562341"/>
              <a:chOff x="0" y="0"/>
              <a:chExt cx="1197525" cy="90120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525" cy="901203"/>
              </a:xfrm>
              <a:custGeom>
                <a:avLst/>
                <a:gdLst/>
                <a:ahLst/>
                <a:cxnLst/>
                <a:rect l="l" t="t" r="r" b="b"/>
                <a:pathLst>
                  <a:path w="1197525" h="901203">
                    <a:moveTo>
                      <a:pt x="0" y="0"/>
                    </a:moveTo>
                    <a:lnTo>
                      <a:pt x="1197525" y="0"/>
                    </a:lnTo>
                    <a:lnTo>
                      <a:pt x="1197525" y="901203"/>
                    </a:lnTo>
                    <a:lnTo>
                      <a:pt x="0" y="901203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76200"/>
                <a:ext cx="1197525" cy="977403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7158680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5505974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1" y="0"/>
                  </a:lnTo>
                  <a:lnTo>
                    <a:pt x="1812121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3881897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5319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Physical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Recreation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70331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Personal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Skill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562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Community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Involvement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881897" y="5518995"/>
              <a:ext cx="3224169" cy="1924922"/>
              <a:chOff x="0" y="0"/>
              <a:chExt cx="680704" cy="406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881897" y="8021103"/>
              <a:ext cx="3224169" cy="1924922"/>
              <a:chOff x="0" y="0"/>
              <a:chExt cx="680704" cy="4064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881897" y="10571288"/>
              <a:ext cx="3224169" cy="1924922"/>
              <a:chOff x="0" y="0"/>
              <a:chExt cx="680704" cy="406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8923647" y="5993994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947411" y="8496102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50" y="0"/>
                  </a:lnTo>
                  <a:lnTo>
                    <a:pt x="1197850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911765" y="10942447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3448219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529385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0526621" y="6660535"/>
              <a:ext cx="2612725" cy="835674"/>
              <a:chOff x="0" y="0"/>
              <a:chExt cx="551613" cy="17643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19227599" y="6393809"/>
              <a:ext cx="4814846" cy="4814846"/>
            </a:xfrm>
            <a:custGeom>
              <a:avLst/>
              <a:gdLst/>
              <a:ahLst/>
              <a:cxnLst/>
              <a:rect l="l" t="t" r="r" b="b"/>
              <a:pathLst>
                <a:path w="4814846" h="4814846">
                  <a:moveTo>
                    <a:pt x="0" y="0"/>
                  </a:moveTo>
                  <a:lnTo>
                    <a:pt x="4814846" y="0"/>
                  </a:lnTo>
                  <a:lnTo>
                    <a:pt x="4814846" y="4814846"/>
                  </a:lnTo>
                  <a:lnTo>
                    <a:pt x="0" y="4814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9062909" y="10296655"/>
              <a:ext cx="5030336" cy="2534270"/>
              <a:chOff x="0" y="0"/>
              <a:chExt cx="1062032" cy="53504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62032" cy="535049"/>
              </a:xfrm>
              <a:custGeom>
                <a:avLst/>
                <a:gdLst/>
                <a:ahLst/>
                <a:cxnLst/>
                <a:rect l="l" t="t" r="r" b="b"/>
                <a:pathLst>
                  <a:path w="1062032" h="535049">
                    <a:moveTo>
                      <a:pt x="42238" y="0"/>
                    </a:moveTo>
                    <a:lnTo>
                      <a:pt x="1019793" y="0"/>
                    </a:lnTo>
                    <a:cubicBezTo>
                      <a:pt x="1030996" y="0"/>
                      <a:pt x="1041739" y="4450"/>
                      <a:pt x="1049660" y="12371"/>
                    </a:cubicBezTo>
                    <a:cubicBezTo>
                      <a:pt x="1057582" y="20293"/>
                      <a:pt x="1062032" y="31036"/>
                      <a:pt x="1062032" y="42238"/>
                    </a:cubicBezTo>
                    <a:lnTo>
                      <a:pt x="1062032" y="492810"/>
                    </a:lnTo>
                    <a:cubicBezTo>
                      <a:pt x="1062032" y="504013"/>
                      <a:pt x="1057582" y="514756"/>
                      <a:pt x="1049660" y="522677"/>
                    </a:cubicBezTo>
                    <a:cubicBezTo>
                      <a:pt x="1041739" y="530599"/>
                      <a:pt x="1030996" y="535049"/>
                      <a:pt x="1019793" y="535049"/>
                    </a:cubicBezTo>
                    <a:lnTo>
                      <a:pt x="42238" y="535049"/>
                    </a:lnTo>
                    <a:cubicBezTo>
                      <a:pt x="31036" y="535049"/>
                      <a:pt x="20293" y="530599"/>
                      <a:pt x="12371" y="522677"/>
                    </a:cubicBezTo>
                    <a:cubicBezTo>
                      <a:pt x="4450" y="514756"/>
                      <a:pt x="0" y="504013"/>
                      <a:pt x="0" y="492810"/>
                    </a:cubicBezTo>
                    <a:lnTo>
                      <a:pt x="0" y="42238"/>
                    </a:lnTo>
                    <a:cubicBezTo>
                      <a:pt x="0" y="31036"/>
                      <a:pt x="4450" y="20293"/>
                      <a:pt x="12371" y="12371"/>
                    </a:cubicBezTo>
                    <a:cubicBezTo>
                      <a:pt x="20293" y="4450"/>
                      <a:pt x="31036" y="0"/>
                      <a:pt x="42238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D3AF3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76200"/>
                <a:ext cx="1062032" cy="611249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13325612" y="5763436"/>
              <a:ext cx="6770583" cy="7715691"/>
            </a:xfrm>
            <a:custGeom>
              <a:avLst/>
              <a:gdLst/>
              <a:ahLst/>
              <a:cxnLst/>
              <a:rect l="l" t="t" r="r" b="b"/>
              <a:pathLst>
                <a:path w="6770583" h="7715691">
                  <a:moveTo>
                    <a:pt x="0" y="0"/>
                  </a:moveTo>
                  <a:lnTo>
                    <a:pt x="6770582" y="0"/>
                  </a:lnTo>
                  <a:lnTo>
                    <a:pt x="6770582" y="7715691"/>
                  </a:lnTo>
                  <a:lnTo>
                    <a:pt x="0" y="7715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603" r="-435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 rot="2343463">
              <a:off x="12632950" y="8006359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647032" y="6567918"/>
              <a:ext cx="2737749" cy="851482"/>
              <a:chOff x="0" y="0"/>
              <a:chExt cx="812800" cy="25279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ln w="38100" cap="rnd">
                <a:solidFill>
                  <a:srgbClr val="AA8C2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8" name="AutoShape 38"/>
            <p:cNvSpPr/>
            <p:nvPr/>
          </p:nvSpPr>
          <p:spPr>
            <a:xfrm>
              <a:off x="1950800" y="6589065"/>
              <a:ext cx="0" cy="809188"/>
            </a:xfrm>
            <a:prstGeom prst="line">
              <a:avLst/>
            </a:prstGeom>
            <a:ln w="35647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79472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14+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2228" y="7018563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09919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€15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84904" y="7018563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47032" y="9052773"/>
              <a:ext cx="2737749" cy="851482"/>
              <a:chOff x="0" y="0"/>
              <a:chExt cx="812800" cy="252793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ln w="38100" cap="rnd">
                <a:solidFill>
                  <a:srgbClr val="D9D9D9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" name="AutoShape 46"/>
            <p:cNvSpPr/>
            <p:nvPr/>
          </p:nvSpPr>
          <p:spPr>
            <a:xfrm>
              <a:off x="1950800" y="9073920"/>
              <a:ext cx="0" cy="809188"/>
            </a:xfrm>
            <a:prstGeom prst="line">
              <a:avLst/>
            </a:prstGeom>
            <a:ln w="35647" cap="flat">
              <a:solidFill>
                <a:srgbClr val="D9D9D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79472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15+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22228" y="9503418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309919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184904" y="9503418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647032" y="11628284"/>
              <a:ext cx="2737749" cy="851482"/>
              <a:chOff x="0" y="0"/>
              <a:chExt cx="812800" cy="25279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ln w="38100" cap="rnd">
                <a:solidFill>
                  <a:srgbClr val="E5CF8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4" name="AutoShape 54"/>
            <p:cNvSpPr/>
            <p:nvPr/>
          </p:nvSpPr>
          <p:spPr>
            <a:xfrm>
              <a:off x="1950800" y="11649431"/>
              <a:ext cx="0" cy="809188"/>
            </a:xfrm>
            <a:prstGeom prst="line">
              <a:avLst/>
            </a:prstGeom>
            <a:ln w="35647" cap="flat">
              <a:solidFill>
                <a:srgbClr val="E5CF8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79472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17+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22228" y="12078929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309919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€25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2184904" y="12078929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311612" y="7561770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311612" y="1015677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964534" y="1121135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62" name="Freeform 62"/>
            <p:cNvSpPr/>
            <p:nvPr/>
          </p:nvSpPr>
          <p:spPr>
            <a:xfrm rot="1479779">
              <a:off x="13883310" y="704991"/>
              <a:ext cx="4286327" cy="4150500"/>
            </a:xfrm>
            <a:custGeom>
              <a:avLst/>
              <a:gdLst/>
              <a:ahLst/>
              <a:cxnLst/>
              <a:rect l="l" t="t" r="r" b="b"/>
              <a:pathLst>
                <a:path w="4286327" h="4150500">
                  <a:moveTo>
                    <a:pt x="0" y="0"/>
                  </a:moveTo>
                  <a:lnTo>
                    <a:pt x="4286327" y="0"/>
                  </a:lnTo>
                  <a:lnTo>
                    <a:pt x="4286327" y="4150500"/>
                  </a:lnTo>
                  <a:lnTo>
                    <a:pt x="0" y="415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" r="-5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19386438" y="659425"/>
              <a:ext cx="4023503" cy="1247148"/>
            </a:xfrm>
            <a:custGeom>
              <a:avLst/>
              <a:gdLst/>
              <a:ahLst/>
              <a:cxnLst/>
              <a:rect l="l" t="t" r="r" b="b"/>
              <a:pathLst>
                <a:path w="4023503" h="1247148">
                  <a:moveTo>
                    <a:pt x="0" y="0"/>
                  </a:moveTo>
                  <a:lnTo>
                    <a:pt x="4023503" y="0"/>
                  </a:lnTo>
                  <a:lnTo>
                    <a:pt x="4023503" y="1247148"/>
                  </a:lnTo>
                  <a:lnTo>
                    <a:pt x="0" y="1247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96" r="-196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0526621" y="9225455"/>
              <a:ext cx="2612725" cy="835674"/>
              <a:chOff x="0" y="0"/>
              <a:chExt cx="551613" cy="176432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10547787" y="11763234"/>
              <a:ext cx="2612725" cy="835674"/>
              <a:chOff x="0" y="0"/>
              <a:chExt cx="551613" cy="176432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0" name="Freeform 70"/>
            <p:cNvSpPr/>
            <p:nvPr/>
          </p:nvSpPr>
          <p:spPr>
            <a:xfrm rot="2343463">
              <a:off x="12632950" y="10566148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1" name="Group 71"/>
            <p:cNvGrpSpPr/>
            <p:nvPr/>
          </p:nvGrpSpPr>
          <p:grpSpPr>
            <a:xfrm>
              <a:off x="15486979" y="8179433"/>
              <a:ext cx="2214626" cy="2054312"/>
              <a:chOff x="0" y="0"/>
              <a:chExt cx="467564" cy="433718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4" name="Freeform 74"/>
            <p:cNvSpPr/>
            <p:nvPr/>
          </p:nvSpPr>
          <p:spPr>
            <a:xfrm>
              <a:off x="14385225" y="8864490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5" y="0"/>
                  </a:lnTo>
                  <a:lnTo>
                    <a:pt x="978865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14409844" y="8882872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1"/>
                  </a:lnTo>
                  <a:lnTo>
                    <a:pt x="0" y="9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14409844" y="638875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340636" y="11217891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14360510" y="1122284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15483636" y="10666743"/>
              <a:ext cx="2214626" cy="2054312"/>
              <a:chOff x="0" y="0"/>
              <a:chExt cx="467564" cy="433718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2" name="Freeform 82"/>
            <p:cNvSpPr/>
            <p:nvPr/>
          </p:nvSpPr>
          <p:spPr>
            <a:xfrm flipH="1">
              <a:off x="16869129" y="4224058"/>
              <a:ext cx="2538464" cy="2538464"/>
            </a:xfrm>
            <a:custGeom>
              <a:avLst/>
              <a:gdLst/>
              <a:ahLst/>
              <a:cxnLst/>
              <a:rect l="l" t="t" r="r" b="b"/>
              <a:pathLst>
                <a:path w="2538464" h="2538464">
                  <a:moveTo>
                    <a:pt x="2538464" y="0"/>
                  </a:moveTo>
                  <a:lnTo>
                    <a:pt x="0" y="0"/>
                  </a:lnTo>
                  <a:lnTo>
                    <a:pt x="0" y="2538464"/>
                  </a:lnTo>
                  <a:lnTo>
                    <a:pt x="2538464" y="2538464"/>
                  </a:lnTo>
                  <a:lnTo>
                    <a:pt x="2538464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15483636" y="5720359"/>
              <a:ext cx="2308863" cy="2054312"/>
              <a:chOff x="0" y="0"/>
              <a:chExt cx="487460" cy="433718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487460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87460" h="433718">
                    <a:moveTo>
                      <a:pt x="92025" y="0"/>
                    </a:moveTo>
                    <a:lnTo>
                      <a:pt x="395435" y="0"/>
                    </a:lnTo>
                    <a:cubicBezTo>
                      <a:pt x="419841" y="0"/>
                      <a:pt x="443248" y="9695"/>
                      <a:pt x="460506" y="26954"/>
                    </a:cubicBezTo>
                    <a:cubicBezTo>
                      <a:pt x="477764" y="44212"/>
                      <a:pt x="487460" y="67619"/>
                      <a:pt x="487460" y="92025"/>
                    </a:cubicBezTo>
                    <a:lnTo>
                      <a:pt x="487460" y="341692"/>
                    </a:lnTo>
                    <a:cubicBezTo>
                      <a:pt x="487460" y="366099"/>
                      <a:pt x="477764" y="389506"/>
                      <a:pt x="460506" y="406764"/>
                    </a:cubicBezTo>
                    <a:cubicBezTo>
                      <a:pt x="443248" y="424022"/>
                      <a:pt x="419841" y="433718"/>
                      <a:pt x="395435" y="433718"/>
                    </a:cubicBezTo>
                    <a:lnTo>
                      <a:pt x="92025" y="433718"/>
                    </a:lnTo>
                    <a:cubicBezTo>
                      <a:pt x="67619" y="433718"/>
                      <a:pt x="44212" y="424022"/>
                      <a:pt x="26954" y="406764"/>
                    </a:cubicBezTo>
                    <a:cubicBezTo>
                      <a:pt x="9695" y="389506"/>
                      <a:pt x="0" y="366099"/>
                      <a:pt x="0" y="341692"/>
                    </a:cubicBezTo>
                    <a:lnTo>
                      <a:pt x="0" y="92025"/>
                    </a:lnTo>
                    <a:cubicBezTo>
                      <a:pt x="0" y="67619"/>
                      <a:pt x="9695" y="44212"/>
                      <a:pt x="26954" y="26954"/>
                    </a:cubicBezTo>
                    <a:cubicBezTo>
                      <a:pt x="44212" y="9695"/>
                      <a:pt x="67619" y="0"/>
                      <a:pt x="92025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0" y="-76200"/>
                <a:ext cx="487460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6" name="Freeform 86"/>
            <p:cNvSpPr/>
            <p:nvPr/>
          </p:nvSpPr>
          <p:spPr>
            <a:xfrm>
              <a:off x="17888762" y="11221585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4"/>
                  </a:lnTo>
                  <a:lnTo>
                    <a:pt x="0" y="978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17918163" y="11221585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21015416" y="9995375"/>
              <a:ext cx="3077829" cy="3077829"/>
            </a:xfrm>
            <a:custGeom>
              <a:avLst/>
              <a:gdLst/>
              <a:ahLst/>
              <a:cxnLst/>
              <a:rect l="l" t="t" r="r" b="b"/>
              <a:pathLst>
                <a:path w="3077829" h="3077829">
                  <a:moveTo>
                    <a:pt x="0" y="0"/>
                  </a:moveTo>
                  <a:lnTo>
                    <a:pt x="3077829" y="0"/>
                  </a:lnTo>
                  <a:lnTo>
                    <a:pt x="3077829" y="3077828"/>
                  </a:lnTo>
                  <a:lnTo>
                    <a:pt x="0" y="307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18380585" y="8954698"/>
              <a:ext cx="3352107" cy="1139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RESIDENTIAL</a:t>
              </a:r>
            </a:p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PROJECT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21620194" y="8983564"/>
              <a:ext cx="629609" cy="621596"/>
            </a:xfrm>
            <a:custGeom>
              <a:avLst/>
              <a:gdLst/>
              <a:ahLst/>
              <a:cxnLst/>
              <a:rect l="l" t="t" r="r" b="b"/>
              <a:pathLst>
                <a:path w="629609" h="621596">
                  <a:moveTo>
                    <a:pt x="0" y="0"/>
                  </a:moveTo>
                  <a:lnTo>
                    <a:pt x="629610" y="0"/>
                  </a:lnTo>
                  <a:lnTo>
                    <a:pt x="629610" y="621596"/>
                  </a:lnTo>
                  <a:lnTo>
                    <a:pt x="0" y="62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5021459" y="1079212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6170975" y="11208366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6290273" y="1210708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5082355" y="5769032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6220309" y="6180563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6187635" y="706128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5105627" y="8316940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6225092" y="8736437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6344389" y="9635159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615705" y="5464854"/>
              <a:ext cx="2800404" cy="1101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BRONZE </a:t>
              </a:r>
            </a:p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686340" y="8004061"/>
              <a:ext cx="2659134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D9D9D9"/>
                  </a:solidFill>
                  <a:latin typeface="Rustico 2"/>
                  <a:ea typeface="Rustico 2"/>
                  <a:cs typeface="Rustico 2"/>
                  <a:sym typeface="Rustico 2"/>
                </a:rPr>
                <a:t>SILVER AWARD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797731" y="10607861"/>
              <a:ext cx="2436351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E5CF87"/>
                  </a:solidFill>
                  <a:latin typeface="Rustico 2"/>
                  <a:ea typeface="Rustico 2"/>
                  <a:cs typeface="Rustico 2"/>
                  <a:sym typeface="Rustico 2"/>
                </a:rPr>
                <a:t>GOLD AWARD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4323899" y="3892546"/>
              <a:ext cx="4204899" cy="869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Pick an activity for </a:t>
              </a:r>
            </a:p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each challenge area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3682404" y="940877"/>
              <a:ext cx="5487889" cy="82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r>
                <a:rPr lang="en-US" sz="37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CHALLENGE AREA’S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3792882" y="5324900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4777256" y="6101140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7084568" y="5433270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6963479" y="540603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7439266" y="6926936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3792882" y="7827008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4777256" y="86191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7084568" y="7935378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6963479" y="790814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7439266" y="9429043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3792882" y="10377193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4777256" y="111077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7084568" y="10485563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6963479" y="10458326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75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52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7439266" y="1197922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10324367" y="499858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11904867" y="6104714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0568952" y="6719734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1964534" y="8616357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3299770" y="883036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Bronze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4042073" y="3548329"/>
              <a:ext cx="3552845" cy="1698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9"/>
                </a:lnSpc>
              </a:pPr>
              <a:r>
                <a:rPr lang="en-US" sz="3742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ADVENTURE JOURNEY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13299770" y="1139015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Silver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10568952" y="9241132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10568952" y="11800921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18663462" y="1076974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9736009" y="1118507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19902224" y="1208796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21010522" y="9780460"/>
              <a:ext cx="3352107" cy="580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PORTFOLIO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0" y="2053335"/>
              <a:ext cx="3448219" cy="1463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LEVEL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10180758" y="1329435"/>
              <a:ext cx="3448219" cy="2911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DEVELOP ONE CHALLENGE AREA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986528" y="2986215"/>
            <a:ext cx="10246444" cy="158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Self belief, confidence and resilience</a:t>
            </a:r>
          </a:p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An independent and self-motivating attitude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86528" y="4795965"/>
            <a:ext cx="10246444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 positive connection and contribution to </a:t>
            </a:r>
          </a:p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local community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86528" y="615538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New &amp; improved interests &amp; abilities</a:t>
            </a:r>
          </a:p>
        </p:txBody>
      </p:sp>
      <p:sp>
        <p:nvSpPr>
          <p:cNvPr id="6" name="Freeform 6"/>
          <p:cNvSpPr/>
          <p:nvPr/>
        </p:nvSpPr>
        <p:spPr>
          <a:xfrm>
            <a:off x="835863" y="3019533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35863" y="3843592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835863" y="470644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35863" y="629203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2"/>
                </a:lnTo>
                <a:lnTo>
                  <a:pt x="0" y="746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835863" y="7156824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835863" y="8503981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986528" y="849120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Looks good on a CV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11774737" y="2656526"/>
            <a:ext cx="6320352" cy="6625506"/>
            <a:chOff x="0" y="0"/>
            <a:chExt cx="1780031" cy="18659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80031" cy="1865973"/>
            </a:xfrm>
            <a:custGeom>
              <a:avLst/>
              <a:gdLst/>
              <a:ahLst/>
              <a:cxnLst/>
              <a:rect l="l" t="t" r="r" b="b"/>
              <a:pathLst>
                <a:path w="1780031" h="1865973">
                  <a:moveTo>
                    <a:pt x="48997" y="0"/>
                  </a:moveTo>
                  <a:lnTo>
                    <a:pt x="1731034" y="0"/>
                  </a:lnTo>
                  <a:cubicBezTo>
                    <a:pt x="1744029" y="0"/>
                    <a:pt x="1756491" y="5162"/>
                    <a:pt x="1765680" y="14351"/>
                  </a:cubicBezTo>
                  <a:cubicBezTo>
                    <a:pt x="1774869" y="23539"/>
                    <a:pt x="1780031" y="36002"/>
                    <a:pt x="1780031" y="48997"/>
                  </a:cubicBezTo>
                  <a:lnTo>
                    <a:pt x="1780031" y="1816976"/>
                  </a:lnTo>
                  <a:cubicBezTo>
                    <a:pt x="1780031" y="1844036"/>
                    <a:pt x="1758094" y="1865973"/>
                    <a:pt x="1731034" y="1865973"/>
                  </a:cubicBezTo>
                  <a:lnTo>
                    <a:pt x="48997" y="1865973"/>
                  </a:lnTo>
                  <a:cubicBezTo>
                    <a:pt x="36002" y="1865973"/>
                    <a:pt x="23539" y="1860811"/>
                    <a:pt x="14351" y="1851622"/>
                  </a:cubicBezTo>
                  <a:cubicBezTo>
                    <a:pt x="5162" y="1842433"/>
                    <a:pt x="0" y="1829971"/>
                    <a:pt x="0" y="1816976"/>
                  </a:cubicBezTo>
                  <a:lnTo>
                    <a:pt x="0" y="48997"/>
                  </a:lnTo>
                  <a:cubicBezTo>
                    <a:pt x="0" y="36002"/>
                    <a:pt x="5162" y="23539"/>
                    <a:pt x="14351" y="14351"/>
                  </a:cubicBezTo>
                  <a:cubicBezTo>
                    <a:pt x="23539" y="5162"/>
                    <a:pt x="36002" y="0"/>
                    <a:pt x="4899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780031" cy="194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10561" y="2875017"/>
            <a:ext cx="5863081" cy="6144952"/>
            <a:chOff x="0" y="0"/>
            <a:chExt cx="1018743" cy="10677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8742" cy="1067719"/>
            </a:xfrm>
            <a:custGeom>
              <a:avLst/>
              <a:gdLst/>
              <a:ahLst/>
              <a:cxnLst/>
              <a:rect l="l" t="t" r="r" b="b"/>
              <a:pathLst>
                <a:path w="1018742" h="1067719">
                  <a:moveTo>
                    <a:pt x="30370" y="0"/>
                  </a:moveTo>
                  <a:lnTo>
                    <a:pt x="988372" y="0"/>
                  </a:lnTo>
                  <a:cubicBezTo>
                    <a:pt x="1005145" y="0"/>
                    <a:pt x="1018742" y="13597"/>
                    <a:pt x="1018742" y="30370"/>
                  </a:cubicBezTo>
                  <a:lnTo>
                    <a:pt x="1018742" y="1037349"/>
                  </a:lnTo>
                  <a:cubicBezTo>
                    <a:pt x="1018742" y="1045403"/>
                    <a:pt x="1015543" y="1053128"/>
                    <a:pt x="1009847" y="1058824"/>
                  </a:cubicBezTo>
                  <a:cubicBezTo>
                    <a:pt x="1004152" y="1064519"/>
                    <a:pt x="996427" y="1067719"/>
                    <a:pt x="988372" y="1067719"/>
                  </a:cubicBezTo>
                  <a:lnTo>
                    <a:pt x="30370" y="1067719"/>
                  </a:lnTo>
                  <a:cubicBezTo>
                    <a:pt x="13597" y="1067719"/>
                    <a:pt x="0" y="1054122"/>
                    <a:pt x="0" y="1037349"/>
                  </a:cubicBezTo>
                  <a:lnTo>
                    <a:pt x="0" y="30370"/>
                  </a:lnTo>
                  <a:cubicBezTo>
                    <a:pt x="0" y="13597"/>
                    <a:pt x="13597" y="0"/>
                    <a:pt x="30370" y="0"/>
                  </a:cubicBezTo>
                  <a:close/>
                </a:path>
              </a:pathLst>
            </a:custGeom>
            <a:blipFill>
              <a:blip r:embed="rId5"/>
              <a:stretch>
                <a:fillRect t="-13685" b="-1368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35863" y="673502"/>
            <a:ext cx="6907468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WHY DO IT 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86528" y="7118251"/>
            <a:ext cx="7951819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Nationally &amp; internationally recognised award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74737" y="9385906"/>
            <a:ext cx="6513263" cy="6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Image: Silver awardee from Terence McSwiney Community College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731216" y="1697979"/>
            <a:ext cx="13606370" cy="8589021"/>
          </a:xfrm>
          <a:custGeom>
            <a:avLst/>
            <a:gdLst/>
            <a:ahLst/>
            <a:cxnLst/>
            <a:rect l="l" t="t" r="r" b="b"/>
            <a:pathLst>
              <a:path w="13606370" h="8589021">
                <a:moveTo>
                  <a:pt x="0" y="0"/>
                </a:moveTo>
                <a:lnTo>
                  <a:pt x="13606370" y="0"/>
                </a:lnTo>
                <a:lnTo>
                  <a:pt x="13606370" y="8589021"/>
                </a:lnTo>
                <a:lnTo>
                  <a:pt x="0" y="8589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390997" y="3538694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390997" y="4667010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4"/>
                </a:lnTo>
                <a:lnTo>
                  <a:pt x="0" y="34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390997" y="5795327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390997" y="6859295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4"/>
                </a:lnTo>
                <a:lnTo>
                  <a:pt x="0" y="34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835863" y="673502"/>
            <a:ext cx="7681674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THINK ABOUT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54557" y="2985574"/>
            <a:ext cx="11383029" cy="32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What do you want to do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in each challenge area?</a:t>
            </a:r>
          </a:p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Will it last</a:t>
            </a:r>
            <a:r>
              <a:rPr lang="en-US" sz="3696" b="1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26 weeks?</a:t>
            </a:r>
          </a:p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Who will vouch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for you / sign off?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54557" y="6621170"/>
            <a:ext cx="11383029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If you </a:t>
            </a:r>
            <a:r>
              <a:rPr lang="en-US" sz="3696" b="1" u="sng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don’t</a:t>
            </a: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have a Bronze award, 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what will you choose  for your additional 26 weeks?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35863" y="711602"/>
            <a:ext cx="12641848" cy="135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60"/>
              </a:lnSpc>
            </a:pPr>
            <a:r>
              <a:rPr lang="en-US" sz="79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GET REGISTERED for Silver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33700" y="2196231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33700" y="4085803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3700" y="5800025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33700" y="7689597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10943" y="2463024"/>
            <a:ext cx="10916306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Find a PAL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in your school / organisation who will support you throughout the course of the award.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10943" y="4391140"/>
            <a:ext cx="9605623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Select your activities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for each section of the Silver award.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10943" y="6319256"/>
            <a:ext cx="8721150" cy="72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Agree your activities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with your PAL.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10943" y="7775322"/>
            <a:ext cx="9266768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Agree with your PAL </a:t>
            </a:r>
            <a:r>
              <a:rPr lang="en-US" sz="3696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how you will</a:t>
            </a: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pay to register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- either yourself or via your PAL.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156093" y="4553065"/>
            <a:ext cx="1942313" cy="3004057"/>
          </a:xfrm>
          <a:custGeom>
            <a:avLst/>
            <a:gdLst/>
            <a:ahLst/>
            <a:cxnLst/>
            <a:rect l="l" t="t" r="r" b="b"/>
            <a:pathLst>
              <a:path w="1942313" h="3004057">
                <a:moveTo>
                  <a:pt x="0" y="0"/>
                </a:moveTo>
                <a:lnTo>
                  <a:pt x="1942312" y="0"/>
                </a:lnTo>
                <a:lnTo>
                  <a:pt x="1942312" y="3004057"/>
                </a:lnTo>
                <a:lnTo>
                  <a:pt x="0" y="3004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278146" y="3391863"/>
            <a:ext cx="3552146" cy="3552146"/>
          </a:xfrm>
          <a:custGeom>
            <a:avLst/>
            <a:gdLst/>
            <a:ahLst/>
            <a:cxnLst/>
            <a:rect l="l" t="t" r="r" b="b"/>
            <a:pathLst>
              <a:path w="3552146" h="3552146">
                <a:moveTo>
                  <a:pt x="0" y="0"/>
                </a:moveTo>
                <a:lnTo>
                  <a:pt x="3552147" y="0"/>
                </a:lnTo>
                <a:lnTo>
                  <a:pt x="3552147" y="3552146"/>
                </a:lnTo>
                <a:lnTo>
                  <a:pt x="0" y="35521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007808" y="3963087"/>
            <a:ext cx="3136192" cy="5961845"/>
          </a:xfrm>
          <a:custGeom>
            <a:avLst/>
            <a:gdLst/>
            <a:ahLst/>
            <a:cxnLst/>
            <a:rect l="l" t="t" r="r" b="b"/>
            <a:pathLst>
              <a:path w="3136192" h="5961845">
                <a:moveTo>
                  <a:pt x="0" y="0"/>
                </a:moveTo>
                <a:lnTo>
                  <a:pt x="3136192" y="0"/>
                </a:lnTo>
                <a:lnTo>
                  <a:pt x="3136192" y="5961845"/>
                </a:lnTo>
                <a:lnTo>
                  <a:pt x="0" y="59618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4599" r="-2549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302849">
            <a:off x="12624283" y="3922705"/>
            <a:ext cx="6473870" cy="9162615"/>
          </a:xfrm>
          <a:custGeom>
            <a:avLst/>
            <a:gdLst/>
            <a:ahLst/>
            <a:cxnLst/>
            <a:rect l="l" t="t" r="r" b="b"/>
            <a:pathLst>
              <a:path w="6473870" h="9162615">
                <a:moveTo>
                  <a:pt x="0" y="0"/>
                </a:moveTo>
                <a:lnTo>
                  <a:pt x="6473870" y="0"/>
                </a:lnTo>
                <a:lnTo>
                  <a:pt x="6473870" y="9162615"/>
                </a:lnTo>
                <a:lnTo>
                  <a:pt x="0" y="91626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" r="-50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2768331" y="6944009"/>
            <a:ext cx="3239477" cy="2580258"/>
            <a:chOff x="0" y="0"/>
            <a:chExt cx="4319303" cy="34403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19303" cy="3440344"/>
            </a:xfrm>
            <a:custGeom>
              <a:avLst/>
              <a:gdLst/>
              <a:ahLst/>
              <a:cxnLst/>
              <a:rect l="l" t="t" r="r" b="b"/>
              <a:pathLst>
                <a:path w="4319303" h="3440344">
                  <a:moveTo>
                    <a:pt x="0" y="0"/>
                  </a:moveTo>
                  <a:lnTo>
                    <a:pt x="4319303" y="0"/>
                  </a:lnTo>
                  <a:lnTo>
                    <a:pt x="4319303" y="3440344"/>
                  </a:lnTo>
                  <a:lnTo>
                    <a:pt x="0" y="344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19334" y="773578"/>
              <a:ext cx="340373" cy="400456"/>
            </a:xfrm>
            <a:custGeom>
              <a:avLst/>
              <a:gdLst/>
              <a:ahLst/>
              <a:cxnLst/>
              <a:rect l="l" t="t" r="r" b="b"/>
              <a:pathLst>
                <a:path w="340373" h="400456">
                  <a:moveTo>
                    <a:pt x="0" y="0"/>
                  </a:moveTo>
                  <a:lnTo>
                    <a:pt x="340373" y="0"/>
                  </a:lnTo>
                  <a:lnTo>
                    <a:pt x="340373" y="400456"/>
                  </a:lnTo>
                  <a:lnTo>
                    <a:pt x="0" y="400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7834" b="-1783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Freeform 10"/>
          <p:cNvSpPr/>
          <p:nvPr/>
        </p:nvSpPr>
        <p:spPr>
          <a:xfrm rot="1169848">
            <a:off x="10221715" y="2795630"/>
            <a:ext cx="1874564" cy="1874564"/>
          </a:xfrm>
          <a:custGeom>
            <a:avLst/>
            <a:gdLst/>
            <a:ahLst/>
            <a:cxnLst/>
            <a:rect l="l" t="t" r="r" b="b"/>
            <a:pathLst>
              <a:path w="1874564" h="1874564">
                <a:moveTo>
                  <a:pt x="0" y="0"/>
                </a:moveTo>
                <a:lnTo>
                  <a:pt x="1874564" y="0"/>
                </a:lnTo>
                <a:lnTo>
                  <a:pt x="1874564" y="1874564"/>
                </a:lnTo>
                <a:lnTo>
                  <a:pt x="0" y="18745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055153" y="6944009"/>
            <a:ext cx="2103844" cy="2103844"/>
          </a:xfrm>
          <a:custGeom>
            <a:avLst/>
            <a:gdLst/>
            <a:ahLst/>
            <a:cxnLst/>
            <a:rect l="l" t="t" r="r" b="b"/>
            <a:pathLst>
              <a:path w="2103844" h="2103844">
                <a:moveTo>
                  <a:pt x="0" y="0"/>
                </a:moveTo>
                <a:lnTo>
                  <a:pt x="2103844" y="0"/>
                </a:lnTo>
                <a:lnTo>
                  <a:pt x="2103844" y="2103844"/>
                </a:lnTo>
                <a:lnTo>
                  <a:pt x="0" y="21038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 rot="-914752">
            <a:off x="3316715" y="4602884"/>
            <a:ext cx="151251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JOURNAL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5387" y="828549"/>
            <a:ext cx="6297666" cy="2904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66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TRACK PROGRESS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26950" y="478737"/>
            <a:ext cx="6778932" cy="9514290"/>
          </a:xfrm>
          <a:custGeom>
            <a:avLst/>
            <a:gdLst/>
            <a:ahLst/>
            <a:cxnLst/>
            <a:rect l="l" t="t" r="r" b="b"/>
            <a:pathLst>
              <a:path w="6778932" h="9514290">
                <a:moveTo>
                  <a:pt x="0" y="0"/>
                </a:moveTo>
                <a:lnTo>
                  <a:pt x="6778932" y="0"/>
                </a:lnTo>
                <a:lnTo>
                  <a:pt x="6778932" y="9514290"/>
                </a:lnTo>
                <a:lnTo>
                  <a:pt x="0" y="9514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668017" y="478737"/>
            <a:ext cx="6731360" cy="9514290"/>
          </a:xfrm>
          <a:custGeom>
            <a:avLst/>
            <a:gdLst/>
            <a:ahLst/>
            <a:cxnLst/>
            <a:rect l="l" t="t" r="r" b="b"/>
            <a:pathLst>
              <a:path w="6731360" h="9514290">
                <a:moveTo>
                  <a:pt x="0" y="0"/>
                </a:moveTo>
                <a:lnTo>
                  <a:pt x="6731360" y="0"/>
                </a:lnTo>
                <a:lnTo>
                  <a:pt x="6731360" y="9514290"/>
                </a:lnTo>
                <a:lnTo>
                  <a:pt x="0" y="9514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2991" y="1828432"/>
            <a:ext cx="7571009" cy="191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49"/>
              </a:lnSpc>
            </a:pPr>
            <a:r>
              <a:rPr lang="en-US" sz="12863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LA GAISCE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2326" y="3950833"/>
            <a:ext cx="7681674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21st October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615604" y="2942413"/>
            <a:ext cx="11078887" cy="7344587"/>
            <a:chOff x="0" y="0"/>
            <a:chExt cx="1069765" cy="7091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9765" cy="709185"/>
            </a:xfrm>
            <a:custGeom>
              <a:avLst/>
              <a:gdLst/>
              <a:ahLst/>
              <a:cxnLst/>
              <a:rect l="l" t="t" r="r" b="b"/>
              <a:pathLst>
                <a:path w="1069765" h="709185">
                  <a:moveTo>
                    <a:pt x="16072" y="0"/>
                  </a:moveTo>
                  <a:lnTo>
                    <a:pt x="1053693" y="0"/>
                  </a:lnTo>
                  <a:cubicBezTo>
                    <a:pt x="1062569" y="0"/>
                    <a:pt x="1069765" y="7196"/>
                    <a:pt x="1069765" y="16072"/>
                  </a:cubicBezTo>
                  <a:lnTo>
                    <a:pt x="1069765" y="693113"/>
                  </a:lnTo>
                  <a:cubicBezTo>
                    <a:pt x="1069765" y="697375"/>
                    <a:pt x="1068072" y="701463"/>
                    <a:pt x="1065058" y="704478"/>
                  </a:cubicBezTo>
                  <a:cubicBezTo>
                    <a:pt x="1062043" y="707492"/>
                    <a:pt x="1057955" y="709185"/>
                    <a:pt x="1053693" y="709185"/>
                  </a:cubicBezTo>
                  <a:lnTo>
                    <a:pt x="16072" y="709185"/>
                  </a:lnTo>
                  <a:cubicBezTo>
                    <a:pt x="11810" y="709185"/>
                    <a:pt x="7722" y="707492"/>
                    <a:pt x="4707" y="704478"/>
                  </a:cubicBezTo>
                  <a:cubicBezTo>
                    <a:pt x="1693" y="701463"/>
                    <a:pt x="0" y="697375"/>
                    <a:pt x="0" y="693113"/>
                  </a:cubicBezTo>
                  <a:lnTo>
                    <a:pt x="0" y="16072"/>
                  </a:lnTo>
                  <a:cubicBezTo>
                    <a:pt x="0" y="11810"/>
                    <a:pt x="1693" y="7722"/>
                    <a:pt x="4707" y="4707"/>
                  </a:cubicBezTo>
                  <a:cubicBezTo>
                    <a:pt x="7722" y="1693"/>
                    <a:pt x="11810" y="0"/>
                    <a:pt x="16072" y="0"/>
                  </a:cubicBezTo>
                  <a:close/>
                </a:path>
              </a:pathLst>
            </a:custGeom>
            <a:blipFill>
              <a:blip r:embed="rId2">
                <a:alphaModFix amt="78000"/>
              </a:blip>
              <a:stretch>
                <a:fillRect t="-40100" b="-8657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10800000">
            <a:off x="7615604" y="7768181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3" y="0"/>
                </a:lnTo>
                <a:lnTo>
                  <a:pt x="2317383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9" name="Freeform 9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#LáGaisce</a:t>
              </a:r>
            </a:p>
          </p:txBody>
        </p:sp>
      </p:grpSp>
      <p:sp>
        <p:nvSpPr>
          <p:cNvPr id="13" name="Freeform 13"/>
          <p:cNvSpPr/>
          <p:nvPr/>
        </p:nvSpPr>
        <p:spPr>
          <a:xfrm rot="-10800000">
            <a:off x="15536493" y="2775578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2" y="0"/>
                </a:lnTo>
                <a:lnTo>
                  <a:pt x="2317382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 rot="1243334">
            <a:off x="2619864" y="1283440"/>
            <a:ext cx="569042" cy="946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5"/>
              </a:lnSpc>
            </a:pPr>
            <a:r>
              <a:rPr lang="en-US" sz="6372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/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775834"/>
            <a:ext cx="9144000" cy="6787038"/>
          </a:xfrm>
          <a:custGeom>
            <a:avLst/>
            <a:gdLst/>
            <a:ahLst/>
            <a:cxnLst/>
            <a:rect l="l" t="t" r="r" b="b"/>
            <a:pathLst>
              <a:path w="9144000" h="6787038">
                <a:moveTo>
                  <a:pt x="0" y="0"/>
                </a:moveTo>
                <a:lnTo>
                  <a:pt x="9144000" y="0"/>
                </a:lnTo>
                <a:lnTo>
                  <a:pt x="9144000" y="6787038"/>
                </a:lnTo>
                <a:lnTo>
                  <a:pt x="0" y="6787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1604086">
            <a:off x="993049" y="2487063"/>
            <a:ext cx="332046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CONFIDENCE</a:t>
            </a:r>
          </a:p>
        </p:txBody>
      </p:sp>
      <p:sp>
        <p:nvSpPr>
          <p:cNvPr id="5" name="TextBox 5"/>
          <p:cNvSpPr txBox="1"/>
          <p:nvPr/>
        </p:nvSpPr>
        <p:spPr>
          <a:xfrm rot="-1367258">
            <a:off x="226131" y="4349437"/>
            <a:ext cx="120720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FUN</a:t>
            </a:r>
          </a:p>
        </p:txBody>
      </p:sp>
      <p:sp>
        <p:nvSpPr>
          <p:cNvPr id="6" name="TextBox 6"/>
          <p:cNvSpPr txBox="1"/>
          <p:nvPr/>
        </p:nvSpPr>
        <p:spPr>
          <a:xfrm rot="1342271">
            <a:off x="7072296" y="4174469"/>
            <a:ext cx="202802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SKILLS</a:t>
            </a:r>
          </a:p>
        </p:txBody>
      </p:sp>
      <p:sp>
        <p:nvSpPr>
          <p:cNvPr id="7" name="TextBox 7"/>
          <p:cNvSpPr txBox="1"/>
          <p:nvPr/>
        </p:nvSpPr>
        <p:spPr>
          <a:xfrm rot="-203802">
            <a:off x="4710910" y="2311989"/>
            <a:ext cx="386559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DEVELOPEMNT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7468" y="2334263"/>
            <a:ext cx="7679546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comparing yourself to anyone;</a:t>
            </a:r>
          </a:p>
        </p:txBody>
      </p:sp>
      <p:sp>
        <p:nvSpPr>
          <p:cNvPr id="9" name="Freeform 9"/>
          <p:cNvSpPr/>
          <p:nvPr/>
        </p:nvSpPr>
        <p:spPr>
          <a:xfrm rot="-958653">
            <a:off x="9320175" y="3124974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9417468" y="4776476"/>
            <a:ext cx="6371445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competing with anyone;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7468" y="7227864"/>
            <a:ext cx="7348562" cy="1724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What you are actually doing is</a:t>
            </a:r>
            <a:r>
              <a:rPr lang="en-US" sz="4563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 rot="-958653">
            <a:off x="9320175" y="5525765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0145556" y="8229173"/>
            <a:ext cx="7113744" cy="1000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96"/>
              </a:lnSpc>
            </a:pPr>
            <a:r>
              <a:rPr lang="en-US" sz="5926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CREATING YOURSLEF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27410" y="1028700"/>
            <a:ext cx="10833179" cy="7389131"/>
          </a:xfrm>
          <a:custGeom>
            <a:avLst/>
            <a:gdLst/>
            <a:ahLst/>
            <a:cxnLst/>
            <a:rect l="l" t="t" r="r" b="b"/>
            <a:pathLst>
              <a:path w="10833179" h="7389131">
                <a:moveTo>
                  <a:pt x="0" y="0"/>
                </a:moveTo>
                <a:lnTo>
                  <a:pt x="10833180" y="0"/>
                </a:lnTo>
                <a:lnTo>
                  <a:pt x="10833180" y="7389131"/>
                </a:lnTo>
                <a:lnTo>
                  <a:pt x="0" y="738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374467" y="1498501"/>
            <a:ext cx="1571791" cy="423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0"/>
              </a:lnSpc>
            </a:pPr>
            <a:r>
              <a:rPr lang="en-US" sz="22257" b="1">
                <a:solidFill>
                  <a:srgbClr val="EEDFAF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?</a:t>
            </a:r>
          </a:p>
        </p:txBody>
      </p:sp>
      <p:sp>
        <p:nvSpPr>
          <p:cNvPr id="4" name="AutoShape 4"/>
          <p:cNvSpPr/>
          <p:nvPr/>
        </p:nvSpPr>
        <p:spPr>
          <a:xfrm>
            <a:off x="10185293" y="3818212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AutoShape 5"/>
          <p:cNvSpPr/>
          <p:nvPr/>
        </p:nvSpPr>
        <p:spPr>
          <a:xfrm>
            <a:off x="10185293" y="442152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>
            <a:off x="10185293" y="507081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645328" y="7030067"/>
            <a:ext cx="4233562" cy="205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Question &amp;</a:t>
            </a:r>
          </a:p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Answers</a:t>
            </a:r>
          </a:p>
        </p:txBody>
      </p:sp>
      <p:sp>
        <p:nvSpPr>
          <p:cNvPr id="8" name="Freeform 8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53F61">
                <a:alpha val="100000"/>
              </a:srgbClr>
            </a:gs>
            <a:gs pos="100000">
              <a:srgbClr val="13005D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244527" y="2699849"/>
            <a:ext cx="7249188" cy="2246999"/>
          </a:xfrm>
          <a:custGeom>
            <a:avLst/>
            <a:gdLst/>
            <a:ahLst/>
            <a:cxnLst/>
            <a:rect l="l" t="t" r="r" b="b"/>
            <a:pathLst>
              <a:path w="7249188" h="2246999">
                <a:moveTo>
                  <a:pt x="0" y="0"/>
                </a:moveTo>
                <a:lnTo>
                  <a:pt x="7249188" y="0"/>
                </a:lnTo>
                <a:lnTo>
                  <a:pt x="7249188" y="2246999"/>
                </a:lnTo>
                <a:lnTo>
                  <a:pt x="0" y="2246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4184988" y="5403725"/>
            <a:ext cx="9918025" cy="258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92"/>
              </a:lnSpc>
            </a:pPr>
            <a:r>
              <a:rPr lang="en-US" sz="1722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1003</Words>
  <Application>Microsoft Office PowerPoint</Application>
  <PresentationFormat>Custom</PresentationFormat>
  <Paragraphs>365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Rustico 2</vt:lpstr>
      <vt:lpstr>Avenir</vt:lpstr>
      <vt:lpstr>Rustico 1</vt:lpstr>
      <vt:lpstr>Calibri</vt:lpstr>
      <vt:lpstr>Avenir Ultra-Bold</vt:lpstr>
      <vt:lpstr>Arial</vt:lpstr>
      <vt:lpstr>Avenir Bold</vt:lpstr>
      <vt:lpstr>Avenir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Silver Award - Participant Presentation</dc:title>
  <cp:lastModifiedBy>Eve O'Brien</cp:lastModifiedBy>
  <cp:revision>2</cp:revision>
  <dcterms:created xsi:type="dcterms:W3CDTF">2006-08-16T00:00:00Z</dcterms:created>
  <dcterms:modified xsi:type="dcterms:W3CDTF">2026-02-16T15:16:45Z</dcterms:modified>
  <dc:identifier>DAHA1grvPeE</dc:identifier>
</cp:coreProperties>
</file>